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handoutMasterIdLst>
    <p:handoutMasterId r:id="rId28"/>
  </p:handoutMasterIdLst>
  <p:sldIdLst>
    <p:sldId id="258" r:id="rId2"/>
    <p:sldId id="281" r:id="rId3"/>
    <p:sldId id="284" r:id="rId4"/>
    <p:sldId id="282" r:id="rId5"/>
    <p:sldId id="285" r:id="rId6"/>
    <p:sldId id="294" r:id="rId7"/>
    <p:sldId id="295" r:id="rId8"/>
    <p:sldId id="290" r:id="rId9"/>
    <p:sldId id="286" r:id="rId10"/>
    <p:sldId id="303" r:id="rId11"/>
    <p:sldId id="289" r:id="rId12"/>
    <p:sldId id="291" r:id="rId13"/>
    <p:sldId id="296" r:id="rId14"/>
    <p:sldId id="297" r:id="rId15"/>
    <p:sldId id="287" r:id="rId16"/>
    <p:sldId id="298" r:id="rId17"/>
    <p:sldId id="292" r:id="rId18"/>
    <p:sldId id="293" r:id="rId19"/>
    <p:sldId id="300" r:id="rId20"/>
    <p:sldId id="299" r:id="rId21"/>
    <p:sldId id="301" r:id="rId22"/>
    <p:sldId id="304" r:id="rId23"/>
    <p:sldId id="302" r:id="rId24"/>
    <p:sldId id="305" r:id="rId25"/>
    <p:sldId id="30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y Mellor" initials="AM" lastIdx="2" clrIdx="0">
    <p:extLst>
      <p:ext uri="{19B8F6BF-5375-455C-9EA6-DF929625EA0E}">
        <p15:presenceInfo xmlns:p15="http://schemas.microsoft.com/office/powerpoint/2012/main" userId="S::andy.mellor@uk-sas.co.uk::d7834881-9d4c-4e38-ae60-2b52c213d69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5294" autoAdjust="0"/>
  </p:normalViewPr>
  <p:slideViewPr>
    <p:cSldViewPr snapToGrid="0">
      <p:cViewPr>
        <p:scale>
          <a:sx n="160" d="100"/>
          <a:sy n="160" d="100"/>
        </p:scale>
        <p:origin x="192" y="192"/>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5/15/2020</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dirty="0"/>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5/15/2020</a:t>
            </a:fld>
            <a:endParaRP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dirty="0"/>
          </a:p>
        </p:txBody>
      </p:sp>
    </p:spTree>
    <p:extLst>
      <p:ext uri="{BB962C8B-B14F-4D97-AF65-F5344CB8AC3E}">
        <p14:creationId xmlns:p14="http://schemas.microsoft.com/office/powerpoint/2010/main" val="3300829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8" name="Picture 7" descr="Puffy white clouds in deep blue sky"/>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Picture 9" descr="Closeup of plant shoot"/>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
        <p:nvSpPr>
          <p:cNvPr id="4" name="Date Placeholder 3"/>
          <p:cNvSpPr>
            <a:spLocks noGrp="1"/>
          </p:cNvSpPr>
          <p:nvPr>
            <p:ph type="dt" sz="half" idx="10"/>
          </p:nvPr>
        </p:nvSpPr>
        <p:spPr/>
        <p:txBody>
          <a:bodyPr/>
          <a:lstStyle/>
          <a:p>
            <a:fld id="{6DD1B487-36FD-4CED-B07A-1A81FC6540B1}" type="datetime1">
              <a:rPr lang="en-US" smtClean="0"/>
              <a:pPr/>
              <a:t>5/15/2020</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pic>
        <p:nvPicPr>
          <p:cNvPr id="11" name="Picture 10" descr="Closeup of green plant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Picture 8" descr="Wav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
        <p:nvSpPr>
          <p:cNvPr id="5" name="Date Placeholder 4"/>
          <p:cNvSpPr>
            <a:spLocks noGrp="1"/>
          </p:cNvSpPr>
          <p:nvPr>
            <p:ph type="dt" sz="half" idx="10"/>
          </p:nvPr>
        </p:nvSpPr>
        <p:spPr/>
        <p:txBody>
          <a:bodyPr/>
          <a:lstStyle/>
          <a:p>
            <a:fld id="{93A66BA0-BF77-43AC-894A-20AD8220B887}" type="datetime1">
              <a:rPr lang="en-US" smtClean="0"/>
              <a:pPr/>
              <a:t>5/15/2020</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434147"/>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434147"/>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Slide Number Placeholder 8"/>
          <p:cNvSpPr>
            <a:spLocks noGrp="1"/>
          </p:cNvSpPr>
          <p:nvPr>
            <p:ph type="sldNum" sz="quarter" idx="12"/>
          </p:nvPr>
        </p:nvSpPr>
        <p:spPr/>
        <p:txBody>
          <a:bodyPr/>
          <a:lstStyle/>
          <a:p>
            <a:fld id="{9CD8D479-8942-46E8-A226-A4E01F7A105C}" type="slidenum">
              <a:rPr/>
              <a:t>‹#›</a:t>
            </a:fld>
            <a:endParaRPr dirty="0"/>
          </a:p>
        </p:txBody>
      </p:sp>
      <p:sp>
        <p:nvSpPr>
          <p:cNvPr id="7" name="Date Placeholder 6"/>
          <p:cNvSpPr>
            <a:spLocks noGrp="1"/>
          </p:cNvSpPr>
          <p:nvPr>
            <p:ph type="dt" sz="half" idx="10"/>
          </p:nvPr>
        </p:nvSpPr>
        <p:spPr/>
        <p:txBody>
          <a:bodyPr/>
          <a:lstStyle/>
          <a:p>
            <a:fld id="{94C81B4D-F060-418E-A958-B2BDC1A258F8}" type="datetime1">
              <a:rPr lang="en-US" smtClean="0"/>
              <a:pPr/>
              <a:t>5/15/2020</a:t>
            </a:fld>
            <a:endParaRPr lang="en-US" dirty="0"/>
          </a:p>
        </p:txBody>
      </p:sp>
      <p:sp>
        <p:nvSpPr>
          <p:cNvPr id="8" name="Footer Placeholder 7"/>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9CD8D479-8942-46E8-A226-A4E01F7A105C}" type="slidenum">
              <a:rPr/>
              <a:t>‹#›</a:t>
            </a:fld>
            <a:endParaRPr dirty="0"/>
          </a:p>
        </p:txBody>
      </p:sp>
      <p:sp>
        <p:nvSpPr>
          <p:cNvPr id="3" name="Date Placeholder 2"/>
          <p:cNvSpPr>
            <a:spLocks noGrp="1"/>
          </p:cNvSpPr>
          <p:nvPr>
            <p:ph type="dt" sz="half" idx="10"/>
          </p:nvPr>
        </p:nvSpPr>
        <p:spPr/>
        <p:txBody>
          <a:bodyPr/>
          <a:lstStyle/>
          <a:p>
            <a:fld id="{9386AC23-C97B-41FB-9B89-C7FE0FB631CA}" type="datetime1">
              <a:rPr lang="en-US" smtClean="0"/>
              <a:pPr/>
              <a:t>5/15/2020</a:t>
            </a:fld>
            <a:endParaRPr lang="en-US" dirty="0"/>
          </a:p>
        </p:txBody>
      </p:sp>
      <p:sp>
        <p:nvSpPr>
          <p:cNvPr id="4" name="Footer Placeholder 3"/>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CD8D479-8942-46E8-A226-A4E01F7A105C}" type="slidenum">
              <a:rPr/>
              <a:t>‹#›</a:t>
            </a:fld>
            <a:endParaRPr dirty="0"/>
          </a:p>
        </p:txBody>
      </p:sp>
      <p:sp>
        <p:nvSpPr>
          <p:cNvPr id="2" name="Date Placeholder 1"/>
          <p:cNvSpPr>
            <a:spLocks noGrp="1"/>
          </p:cNvSpPr>
          <p:nvPr>
            <p:ph type="dt" sz="half" idx="10"/>
          </p:nvPr>
        </p:nvSpPr>
        <p:spPr/>
        <p:txBody>
          <a:bodyPr/>
          <a:lstStyle/>
          <a:p>
            <a:fld id="{C81B9673-AC7F-4F1F-84E4-F0E5EAAE106D}" type="datetime1">
              <a:rPr lang="en-US" smtClean="0"/>
              <a:pPr/>
              <a:t>5/15/2020</a:t>
            </a:fld>
            <a:endParaRPr lang="en-US" dirty="0"/>
          </a:p>
        </p:txBody>
      </p:sp>
      <p:sp>
        <p:nvSpPr>
          <p:cNvPr id="3" name="Footer Placeholder 2"/>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4"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6682434" y="3502152"/>
            <a:ext cx="4155622" cy="2479548"/>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
        <p:nvSpPr>
          <p:cNvPr id="5" name="Date Placeholder 4"/>
          <p:cNvSpPr>
            <a:spLocks noGrp="1"/>
          </p:cNvSpPr>
          <p:nvPr>
            <p:ph type="dt" sz="half" idx="10"/>
          </p:nvPr>
        </p:nvSpPr>
        <p:spPr/>
        <p:txBody>
          <a:bodyPr/>
          <a:lstStyle/>
          <a:p>
            <a:fld id="{BA2A3310-D664-4933-9402-AB5DB0887727}" type="datetime1">
              <a:rPr lang="en-US" smtClean="0"/>
              <a:pPr/>
              <a:t>5/15/2020</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82435" y="919616"/>
            <a:ext cx="4155622" cy="2532888"/>
          </a:xfrm>
        </p:spPr>
        <p:txBody>
          <a:bodyPr anchor="b"/>
          <a:lstStyle>
            <a:lvl1pPr>
              <a:defRPr sz="3200"/>
            </a:lvl1pPr>
          </a:lstStyle>
          <a:p>
            <a:r>
              <a:rPr lang="en-US"/>
              <a:t>Click to edit Master title style</a:t>
            </a:r>
            <a:endParaRPr dirty="0"/>
          </a:p>
        </p:txBody>
      </p:sp>
      <p:sp>
        <p:nvSpPr>
          <p:cNvPr id="3" name="Picture Placeholder 2" descr="An empty placeholder to add an image. Click on the placeholder and select the image that you wish to add"/>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4" name="Text Placeholder 3"/>
          <p:cNvSpPr>
            <a:spLocks noGrp="1"/>
          </p:cNvSpPr>
          <p:nvPr>
            <p:ph type="body" sz="half" idx="2"/>
          </p:nvPr>
        </p:nvSpPr>
        <p:spPr>
          <a:xfrm>
            <a:off x="6682435" y="3502152"/>
            <a:ext cx="4155622" cy="2479547"/>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CD8D479-8942-46E8-A226-A4E01F7A105C}" type="slidenum">
              <a:rPr/>
              <a:t>‹#›</a:t>
            </a:fld>
            <a:endParaRPr dirty="0"/>
          </a:p>
        </p:txBody>
      </p:sp>
      <p:sp>
        <p:nvSpPr>
          <p:cNvPr id="5" name="Date Placeholder 4"/>
          <p:cNvSpPr>
            <a:spLocks noGrp="1"/>
          </p:cNvSpPr>
          <p:nvPr>
            <p:ph type="dt" sz="half" idx="10"/>
          </p:nvPr>
        </p:nvSpPr>
        <p:spPr/>
        <p:txBody>
          <a:bodyPr/>
          <a:lstStyle/>
          <a:p>
            <a:fld id="{E1447A63-5E3D-469C-A0D1-119323F4F95E}" type="datetime1">
              <a:rPr lang="en-US" smtClean="0"/>
              <a:pPr/>
              <a:t>5/15/2020</a:t>
            </a:fld>
            <a:endParaRPr lang="en-US" dirty="0"/>
          </a:p>
        </p:txBody>
      </p:sp>
      <p:sp>
        <p:nvSpPr>
          <p:cNvPr id="6" name="Footer Placeholder 5"/>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
        <p:nvSpPr>
          <p:cNvPr id="4" name="Date Placeholder 3"/>
          <p:cNvSpPr>
            <a:spLocks noGrp="1"/>
          </p:cNvSpPr>
          <p:nvPr>
            <p:ph type="dt" sz="half" idx="10"/>
          </p:nvPr>
        </p:nvSpPr>
        <p:spPr/>
        <p:txBody>
          <a:bodyPr/>
          <a:lstStyle/>
          <a:p>
            <a:fld id="{C9B55A74-0919-413E-865C-E0E8D1722ED7}" type="datetime1">
              <a:rPr lang="en-US" smtClean="0"/>
              <a:pPr/>
              <a:t>5/15/2020</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12"/>
          </p:nvPr>
        </p:nvSpPr>
        <p:spPr/>
        <p:txBody>
          <a:bodyPr/>
          <a:lstStyle/>
          <a:p>
            <a:fld id="{9CD8D479-8942-46E8-A226-A4E01F7A105C}" type="slidenum">
              <a:rPr/>
              <a:t>‹#›</a:t>
            </a:fld>
            <a:endParaRPr dirty="0"/>
          </a:p>
        </p:txBody>
      </p:sp>
      <p:sp>
        <p:nvSpPr>
          <p:cNvPr id="4" name="Date Placeholder 3"/>
          <p:cNvSpPr>
            <a:spLocks noGrp="1"/>
          </p:cNvSpPr>
          <p:nvPr>
            <p:ph type="dt" sz="half" idx="10"/>
          </p:nvPr>
        </p:nvSpPr>
        <p:spPr/>
        <p:txBody>
          <a:bodyPr/>
          <a:lstStyle/>
          <a:p>
            <a:fld id="{25BFE46A-5893-4F80-829A-F37AF8AAC03B}" type="datetime1">
              <a:rPr lang="en-US" smtClean="0"/>
              <a:pPr/>
              <a:t>5/15/2020</a:t>
            </a:fld>
            <a:endParaRPr lang="en-US" dirty="0"/>
          </a:p>
        </p:txBody>
      </p:sp>
      <p:sp>
        <p:nvSpPr>
          <p:cNvPr id="5" name="Footer Placeholder 4"/>
          <p:cNvSpPr>
            <a:spLocks noGrp="1"/>
          </p:cNvSpPr>
          <p:nvPr>
            <p:ph type="ftr" sz="quarter" idx="11"/>
          </p:nvPr>
        </p:nvSpPr>
        <p:spPr/>
        <p:txBody>
          <a:bodyPr/>
          <a:lstStyle>
            <a:lvl1pPr>
              <a:defRPr/>
            </a:lvl1pPr>
          </a:lstStyle>
          <a:p>
            <a:r>
              <a:rPr lang="en-US" dirty="0"/>
              <a:t>Add a footer</a:t>
            </a: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dirty="0"/>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9CD8D479-8942-46E8-A226-A4E01F7A105C}" type="slidenum">
              <a:rPr lang="en-US" smtClean="0"/>
              <a:pPr/>
              <a:t>‹#›</a:t>
            </a:fld>
            <a:endParaRPr lang="en-US" dirty="0"/>
          </a:p>
        </p:txBody>
      </p:sp>
      <p:sp>
        <p:nvSpPr>
          <p:cNvPr id="4" name="Date Placeholder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1E56E745-E731-42F7-BC46-83DD513FC98F}" type="datetime1">
              <a:rPr lang="en-US" smtClean="0"/>
              <a:pPr/>
              <a:t>5/15/2020</a:t>
            </a:fld>
            <a:endParaRPr lang="en-US" dirty="0"/>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r>
              <a:rPr lang="en-US" dirty="0"/>
              <a:t>Add a footer</a:t>
            </a:r>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mailto:andy.mellor@uk-sas.co.uk"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4275" y="226783"/>
            <a:ext cx="4846320" cy="4231649"/>
          </a:xfrm>
        </p:spPr>
        <p:txBody>
          <a:bodyPr/>
          <a:lstStyle/>
          <a:p>
            <a:pPr algn="ctr"/>
            <a:r>
              <a:rPr lang="en-US" dirty="0"/>
              <a:t>Walking the walk…..</a:t>
            </a:r>
            <a:br>
              <a:rPr lang="en-US" dirty="0"/>
            </a:br>
            <a:br>
              <a:rPr lang="en-US" dirty="0"/>
            </a:br>
            <a:r>
              <a:rPr lang="en-US" dirty="0"/>
              <a:t>Creating a Whole School Wellbeing Culture</a:t>
            </a:r>
          </a:p>
        </p:txBody>
      </p:sp>
      <p:sp>
        <p:nvSpPr>
          <p:cNvPr id="3" name="Subtitle 2"/>
          <p:cNvSpPr>
            <a:spLocks noGrp="1"/>
          </p:cNvSpPr>
          <p:nvPr>
            <p:ph type="subTitle" idx="1"/>
          </p:nvPr>
        </p:nvSpPr>
        <p:spPr/>
        <p:txBody>
          <a:bodyPr>
            <a:normAutofit fontScale="85000" lnSpcReduction="20000"/>
          </a:bodyPr>
          <a:lstStyle/>
          <a:p>
            <a:pPr algn="ctr"/>
            <a:r>
              <a:rPr lang="en-US" dirty="0"/>
              <a:t>Doing it because it’s right, </a:t>
            </a:r>
          </a:p>
          <a:p>
            <a:pPr algn="ctr"/>
            <a:r>
              <a:rPr lang="en-US" dirty="0"/>
              <a:t>not because Ofsted are looking at it!</a:t>
            </a:r>
          </a:p>
        </p:txBody>
      </p:sp>
      <p:pic>
        <p:nvPicPr>
          <p:cNvPr id="4" name="Picture 3">
            <a:extLst>
              <a:ext uri="{FF2B5EF4-FFF2-40B4-BE49-F238E27FC236}">
                <a16:creationId xmlns:a16="http://schemas.microsoft.com/office/drawing/2014/main" id="{FF41C729-C6DD-4EA9-AC3C-5136658E556D}"/>
              </a:ext>
            </a:extLst>
          </p:cNvPr>
          <p:cNvPicPr>
            <a:picLocks noChangeAspect="1"/>
          </p:cNvPicPr>
          <p:nvPr/>
        </p:nvPicPr>
        <p:blipFill>
          <a:blip r:embed="rId3"/>
          <a:stretch>
            <a:fillRect/>
          </a:stretch>
        </p:blipFill>
        <p:spPr>
          <a:xfrm>
            <a:off x="6703271" y="226783"/>
            <a:ext cx="5385810" cy="1698795"/>
          </a:xfrm>
          <a:prstGeom prst="rect">
            <a:avLst/>
          </a:prstGeom>
        </p:spPr>
      </p:pic>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CD8D479-8942-46E8-A226-A4E01F7A105C}" type="slidenum">
              <a:rPr lang="en-US" smtClean="0"/>
              <a:t>2</a:t>
            </a:fld>
            <a:endParaRPr lang="en-US" dirty="0"/>
          </a:p>
        </p:txBody>
      </p:sp>
      <p:sp>
        <p:nvSpPr>
          <p:cNvPr id="3" name="Date Placeholder 2"/>
          <p:cNvSpPr>
            <a:spLocks noGrp="1"/>
          </p:cNvSpPr>
          <p:nvPr>
            <p:ph type="dt" sz="half" idx="10"/>
          </p:nvPr>
        </p:nvSpPr>
        <p:spPr/>
        <p:txBody>
          <a:bodyPr/>
          <a:lstStyle/>
          <a:p>
            <a:fld id="{C81B9673-AC7F-4F1F-84E4-F0E5EAAE106D}" type="datetime1">
              <a:rPr lang="en-US" smtClean="0"/>
              <a:pPr/>
              <a:t>5/15/2020</a:t>
            </a:fld>
            <a:endParaRPr lang="en-US" dirty="0"/>
          </a:p>
        </p:txBody>
      </p:sp>
      <p:sp>
        <p:nvSpPr>
          <p:cNvPr id="4" name="Footer Placeholder 3"/>
          <p:cNvSpPr>
            <a:spLocks noGrp="1"/>
          </p:cNvSpPr>
          <p:nvPr>
            <p:ph type="ftr" sz="quarter" idx="11"/>
          </p:nvPr>
        </p:nvSpPr>
        <p:spPr/>
        <p:txBody>
          <a:bodyPr/>
          <a:lstStyle/>
          <a:p>
            <a:r>
              <a:rPr lang="en-US" dirty="0"/>
              <a:t>Add a footer</a:t>
            </a:r>
          </a:p>
        </p:txBody>
      </p:sp>
      <p:sp>
        <p:nvSpPr>
          <p:cNvPr id="5" name="TextBox 4">
            <a:extLst>
              <a:ext uri="{FF2B5EF4-FFF2-40B4-BE49-F238E27FC236}">
                <a16:creationId xmlns:a16="http://schemas.microsoft.com/office/drawing/2014/main" id="{3E916FA7-F0C8-4268-82DF-05E23CBD6652}"/>
              </a:ext>
            </a:extLst>
          </p:cNvPr>
          <p:cNvSpPr txBox="1"/>
          <p:nvPr/>
        </p:nvSpPr>
        <p:spPr>
          <a:xfrm>
            <a:off x="623455" y="463138"/>
            <a:ext cx="11162805" cy="6340197"/>
          </a:xfrm>
          <a:prstGeom prst="rect">
            <a:avLst/>
          </a:prstGeom>
          <a:noFill/>
        </p:spPr>
        <p:txBody>
          <a:bodyPr wrap="square" rtlCol="0">
            <a:spAutoFit/>
          </a:bodyPr>
          <a:lstStyle/>
          <a:p>
            <a:r>
              <a:rPr lang="en-GB" sz="1400" b="1" dirty="0"/>
              <a:t>Creating a wellbeing culture. What is it and what does it look like?</a:t>
            </a:r>
          </a:p>
          <a:p>
            <a:endParaRPr lang="en-GB" sz="1400" b="1" dirty="0"/>
          </a:p>
          <a:p>
            <a:r>
              <a:rPr lang="en-GB" sz="1400" dirty="0"/>
              <a:t>I have previously created an audit tool for schools in terms of what Ofsted are looking for under their new Education Inspection Framework 2019. That tool is for checking against compliance. However what we should be doing is embedding a culture of wellbeing within our schools which is part of the DNA of the school. It’s how we do things here.</a:t>
            </a:r>
          </a:p>
          <a:p>
            <a:endParaRPr lang="en-GB" sz="1400" dirty="0"/>
          </a:p>
          <a:p>
            <a:r>
              <a:rPr lang="en-GB" sz="1400" dirty="0"/>
              <a:t>For a whole school culture to be embedded it needs to be:</a:t>
            </a:r>
          </a:p>
          <a:p>
            <a:pPr marL="285750" indent="-285750">
              <a:buFont typeface="Arial" panose="020B0604020202020204" pitchFamily="34" charset="0"/>
              <a:buChar char="•"/>
            </a:pPr>
            <a:r>
              <a:rPr lang="en-GB" sz="1400" dirty="0"/>
              <a:t>Clear and well articulated</a:t>
            </a:r>
          </a:p>
          <a:p>
            <a:pPr marL="285750" indent="-285750">
              <a:buFont typeface="Arial" panose="020B0604020202020204" pitchFamily="34" charset="0"/>
              <a:buChar char="•"/>
            </a:pPr>
            <a:r>
              <a:rPr lang="en-GB" sz="1400" dirty="0"/>
              <a:t>Shared with and understood by all staff</a:t>
            </a:r>
          </a:p>
          <a:p>
            <a:pPr marL="285750" indent="-285750">
              <a:buFont typeface="Arial" panose="020B0604020202020204" pitchFamily="34" charset="0"/>
              <a:buChar char="•"/>
            </a:pPr>
            <a:r>
              <a:rPr lang="en-GB" sz="1400" dirty="0"/>
              <a:t>Dictated by principles and values such as humanity, fairness, kindness, equity, transparency and empathy.</a:t>
            </a:r>
          </a:p>
          <a:p>
            <a:pPr marL="285750" indent="-285750">
              <a:buFont typeface="Arial" panose="020B0604020202020204" pitchFamily="34" charset="0"/>
              <a:buChar char="•"/>
            </a:pPr>
            <a:endParaRPr lang="en-GB" sz="1400" dirty="0"/>
          </a:p>
          <a:p>
            <a:r>
              <a:rPr lang="en-GB" sz="1400" dirty="0"/>
              <a:t>An embedded wellbeing culture doesn’t mean that schools and school leaders don’t make hard decisions affecting staff, but that those decisions and processes have all the qualities outlined above.</a:t>
            </a:r>
          </a:p>
          <a:p>
            <a:endParaRPr lang="en-GB" sz="1400" dirty="0"/>
          </a:p>
          <a:p>
            <a:r>
              <a:rPr lang="en-GB" sz="1400" dirty="0"/>
              <a:t>Much of what follows is taken from the wealth of information to be found in Andrew Cowley’s excellent book “The Wellbeing Toolkit” and from Dr Rangan Chatterjee’s work around alleviating long term conditions without the need for medicine, combined with my own work as a Headteacher in Blackpool in developing a wellbeing friendly school.</a:t>
            </a:r>
          </a:p>
          <a:p>
            <a:endParaRPr lang="en-GB" sz="1400" dirty="0"/>
          </a:p>
          <a:p>
            <a:r>
              <a:rPr lang="en-GB" sz="1400" dirty="0"/>
              <a:t>This document will change and adapt as I hope to develop a tool to be used by schools based on my own research across the country with schools who are leading practice in this area.</a:t>
            </a:r>
          </a:p>
          <a:p>
            <a:endParaRPr lang="en-GB" sz="1400" dirty="0"/>
          </a:p>
          <a:p>
            <a:r>
              <a:rPr lang="en-GB" sz="1400" dirty="0"/>
              <a:t>There have been and will always be those who see wellbeing as the product of a snowflake generation but the times are different. We now have:</a:t>
            </a:r>
          </a:p>
          <a:p>
            <a:pPr marL="285750" indent="-285750">
              <a:buFont typeface="Arial" panose="020B0604020202020204" pitchFamily="34" charset="0"/>
              <a:buChar char="•"/>
            </a:pPr>
            <a:r>
              <a:rPr lang="en-GB" sz="1400" dirty="0"/>
              <a:t>The greatest scrutiny on school and staff performance than we’ve ever had – parents, press and social media</a:t>
            </a:r>
          </a:p>
          <a:p>
            <a:pPr marL="285750" indent="-285750">
              <a:buFont typeface="Arial" panose="020B0604020202020204" pitchFamily="34" charset="0"/>
              <a:buChar char="•"/>
            </a:pPr>
            <a:r>
              <a:rPr lang="en-GB" sz="1400" dirty="0"/>
              <a:t>Teachers and school leaders habitually working in excess of 20 hours unpaid every week</a:t>
            </a:r>
          </a:p>
          <a:p>
            <a:pPr marL="285750" indent="-285750">
              <a:buFont typeface="Arial" panose="020B0604020202020204" pitchFamily="34" charset="0"/>
              <a:buChar char="•"/>
            </a:pPr>
            <a:endParaRPr lang="en-GB" sz="1400" dirty="0"/>
          </a:p>
          <a:p>
            <a:endParaRPr lang="en-GB" sz="1400" dirty="0"/>
          </a:p>
          <a:p>
            <a:endParaRPr lang="en-GB" sz="1400" dirty="0"/>
          </a:p>
          <a:p>
            <a:endParaRPr lang="en-GB" sz="1400" dirty="0"/>
          </a:p>
          <a:p>
            <a:endParaRPr lang="en-GB" sz="1400" dirty="0"/>
          </a:p>
        </p:txBody>
      </p:sp>
    </p:spTree>
    <p:extLst>
      <p:ext uri="{BB962C8B-B14F-4D97-AF65-F5344CB8AC3E}">
        <p14:creationId xmlns:p14="http://schemas.microsoft.com/office/powerpoint/2010/main" val="10906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F1EE3-C202-4D05-9802-828FA0A89086}"/>
              </a:ext>
            </a:extLst>
          </p:cNvPr>
          <p:cNvSpPr>
            <a:spLocks noGrp="1"/>
          </p:cNvSpPr>
          <p:nvPr>
            <p:ph type="title"/>
          </p:nvPr>
        </p:nvSpPr>
        <p:spPr>
          <a:xfrm>
            <a:off x="620317" y="239223"/>
            <a:ext cx="9371949" cy="626438"/>
          </a:xfrm>
        </p:spPr>
        <p:txBody>
          <a:bodyPr/>
          <a:lstStyle/>
          <a:p>
            <a:r>
              <a:rPr lang="en-GB" dirty="0"/>
              <a:t>Why is a wellbeing focused school important?</a:t>
            </a:r>
          </a:p>
        </p:txBody>
      </p:sp>
      <p:sp>
        <p:nvSpPr>
          <p:cNvPr id="3" name="Slide Number Placeholder 2">
            <a:extLst>
              <a:ext uri="{FF2B5EF4-FFF2-40B4-BE49-F238E27FC236}">
                <a16:creationId xmlns:a16="http://schemas.microsoft.com/office/drawing/2014/main" id="{0A101B16-70D9-4E91-8A80-D6DCF01C9F53}"/>
              </a:ext>
            </a:extLst>
          </p:cNvPr>
          <p:cNvSpPr>
            <a:spLocks noGrp="1"/>
          </p:cNvSpPr>
          <p:nvPr>
            <p:ph type="sldNum" sz="quarter" idx="12"/>
          </p:nvPr>
        </p:nvSpPr>
        <p:spPr/>
        <p:txBody>
          <a:bodyPr/>
          <a:lstStyle/>
          <a:p>
            <a:fld id="{9CD8D479-8942-46E8-A226-A4E01F7A105C}" type="slidenum">
              <a:rPr lang="en-GB" smtClean="0"/>
              <a:t>3</a:t>
            </a:fld>
            <a:endParaRPr lang="en-GB" dirty="0"/>
          </a:p>
        </p:txBody>
      </p:sp>
      <p:sp>
        <p:nvSpPr>
          <p:cNvPr id="4" name="Date Placeholder 3">
            <a:extLst>
              <a:ext uri="{FF2B5EF4-FFF2-40B4-BE49-F238E27FC236}">
                <a16:creationId xmlns:a16="http://schemas.microsoft.com/office/drawing/2014/main" id="{530ADDE8-ACE5-474C-8292-863AABBD3F1F}"/>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F65773D8-A1D3-44DF-8FC0-DCF73CB2F831}"/>
              </a:ext>
            </a:extLst>
          </p:cNvPr>
          <p:cNvSpPr>
            <a:spLocks noGrp="1"/>
          </p:cNvSpPr>
          <p:nvPr>
            <p:ph type="ftr" sz="quarter" idx="11"/>
          </p:nvPr>
        </p:nvSpPr>
        <p:spPr/>
        <p:txBody>
          <a:bodyPr/>
          <a:lstStyle/>
          <a:p>
            <a:r>
              <a:rPr lang="en-US" dirty="0"/>
              <a:t>Add a footer</a:t>
            </a:r>
          </a:p>
        </p:txBody>
      </p:sp>
      <p:sp>
        <p:nvSpPr>
          <p:cNvPr id="6" name="TextBox 5">
            <a:extLst>
              <a:ext uri="{FF2B5EF4-FFF2-40B4-BE49-F238E27FC236}">
                <a16:creationId xmlns:a16="http://schemas.microsoft.com/office/drawing/2014/main" id="{E069D1AF-EC1E-4479-9960-05D380EF4BF2}"/>
              </a:ext>
            </a:extLst>
          </p:cNvPr>
          <p:cNvSpPr txBox="1"/>
          <p:nvPr/>
        </p:nvSpPr>
        <p:spPr>
          <a:xfrm>
            <a:off x="620317" y="1180357"/>
            <a:ext cx="10557163" cy="5355312"/>
          </a:xfrm>
          <a:prstGeom prst="rect">
            <a:avLst/>
          </a:prstGeom>
          <a:noFill/>
        </p:spPr>
        <p:txBody>
          <a:bodyPr wrap="square" rtlCol="0">
            <a:spAutoFit/>
          </a:bodyPr>
          <a:lstStyle/>
          <a:p>
            <a:pPr marL="285750" indent="-285750">
              <a:buFont typeface="Arial" panose="020B0604020202020204" pitchFamily="34" charset="0"/>
              <a:buChar char="•"/>
            </a:pPr>
            <a:r>
              <a:rPr lang="en-GB" dirty="0"/>
              <a:t>The incidence of mental health in the general population is at an all time high</a:t>
            </a:r>
          </a:p>
          <a:p>
            <a:r>
              <a:rPr lang="en-GB" dirty="0"/>
              <a:t>       roughly 25% have or will suffer from a MH condition each year.</a:t>
            </a:r>
          </a:p>
          <a:p>
            <a:endParaRPr lang="en-GB" dirty="0"/>
          </a:p>
          <a:p>
            <a:pPr marL="285750" indent="-285750">
              <a:buFont typeface="Arial" panose="020B0604020202020204" pitchFamily="34" charset="0"/>
              <a:buChar char="•"/>
            </a:pPr>
            <a:r>
              <a:rPr lang="en-GB" dirty="0"/>
              <a:t>MH illness can be something which is less visible than physical ill health. </a:t>
            </a:r>
          </a:p>
          <a:p>
            <a:r>
              <a:rPr lang="en-GB" dirty="0"/>
              <a:t>      Often leading to assumptions being made about staff being mentally healthy.</a:t>
            </a:r>
          </a:p>
          <a:p>
            <a:endParaRPr lang="en-GB" dirty="0"/>
          </a:p>
          <a:p>
            <a:pPr marL="285750" indent="-285750">
              <a:buFont typeface="Arial" panose="020B0604020202020204" pitchFamily="34" charset="0"/>
              <a:buChar char="•"/>
            </a:pPr>
            <a:r>
              <a:rPr lang="en-GB" dirty="0"/>
              <a:t>If the wellbeing needs of staff aren’t met we could be passing stressors and poor </a:t>
            </a:r>
          </a:p>
          <a:p>
            <a:r>
              <a:rPr lang="en-GB" dirty="0"/>
              <a:t>       wellbeing on to the pupils we teach.</a:t>
            </a:r>
          </a:p>
          <a:p>
            <a:endParaRPr lang="en-GB" dirty="0"/>
          </a:p>
          <a:p>
            <a:pPr marL="285750" indent="-285750">
              <a:buFont typeface="Arial" panose="020B0604020202020204" pitchFamily="34" charset="0"/>
              <a:buChar char="•"/>
            </a:pPr>
            <a:r>
              <a:rPr lang="en-GB" dirty="0"/>
              <a:t>Sometimes our staff need protecting from themselves. Unreasonably long hours have become the norm.</a:t>
            </a:r>
          </a:p>
          <a:p>
            <a:endParaRPr lang="en-GB" dirty="0"/>
          </a:p>
          <a:p>
            <a:pPr marL="285750" indent="-285750">
              <a:buFont typeface="Arial" panose="020B0604020202020204" pitchFamily="34" charset="0"/>
              <a:buChar char="•"/>
            </a:pPr>
            <a:r>
              <a:rPr lang="en-GB" dirty="0"/>
              <a:t>If we truly care about the wellbeing of staff over which we have duty of care we need to make sure that they are cared for, for themselves and cared for, to be their most effective for the pupils.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Schools act as system changers and role model providers. If we want a far more caring society in the future we need to model this now.</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If we want to keep our staff in terms of retention how do we mark ourselves out as employers of choice?</a:t>
            </a:r>
          </a:p>
          <a:p>
            <a:endParaRPr lang="en-GB" dirty="0"/>
          </a:p>
        </p:txBody>
      </p:sp>
      <p:pic>
        <p:nvPicPr>
          <p:cNvPr id="8" name="Picture 7" descr="A close up of a book&#10;&#10;Description automatically generated">
            <a:extLst>
              <a:ext uri="{FF2B5EF4-FFF2-40B4-BE49-F238E27FC236}">
                <a16:creationId xmlns:a16="http://schemas.microsoft.com/office/drawing/2014/main" id="{51E02FED-6221-47FD-AF5C-4C41357DFF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0471" y="434370"/>
            <a:ext cx="2703685" cy="2703685"/>
          </a:xfrm>
          <a:prstGeom prst="rect">
            <a:avLst/>
          </a:prstGeom>
        </p:spPr>
      </p:pic>
    </p:spTree>
    <p:extLst>
      <p:ext uri="{BB962C8B-B14F-4D97-AF65-F5344CB8AC3E}">
        <p14:creationId xmlns:p14="http://schemas.microsoft.com/office/powerpoint/2010/main" val="601695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C2F04F-9BE9-4563-82BD-37A09BB69DAA}"/>
              </a:ext>
            </a:extLst>
          </p:cNvPr>
          <p:cNvSpPr>
            <a:spLocks noGrp="1"/>
          </p:cNvSpPr>
          <p:nvPr>
            <p:ph type="sldNum" sz="quarter" idx="12"/>
          </p:nvPr>
        </p:nvSpPr>
        <p:spPr/>
        <p:txBody>
          <a:bodyPr/>
          <a:lstStyle/>
          <a:p>
            <a:fld id="{9CD8D479-8942-46E8-A226-A4E01F7A105C}" type="slidenum">
              <a:rPr lang="en-GB" smtClean="0"/>
              <a:t>4</a:t>
            </a:fld>
            <a:endParaRPr lang="en-GB" dirty="0"/>
          </a:p>
        </p:txBody>
      </p:sp>
      <p:sp>
        <p:nvSpPr>
          <p:cNvPr id="3" name="Date Placeholder 2">
            <a:extLst>
              <a:ext uri="{FF2B5EF4-FFF2-40B4-BE49-F238E27FC236}">
                <a16:creationId xmlns:a16="http://schemas.microsoft.com/office/drawing/2014/main" id="{964E179B-1336-4A72-B749-055A7B41FCB2}"/>
              </a:ext>
            </a:extLst>
          </p:cNvPr>
          <p:cNvSpPr>
            <a:spLocks noGrp="1"/>
          </p:cNvSpPr>
          <p:nvPr>
            <p:ph type="dt" sz="half" idx="10"/>
          </p:nvPr>
        </p:nvSpPr>
        <p:spPr/>
        <p:txBody>
          <a:bodyPr/>
          <a:lstStyle/>
          <a:p>
            <a:fld id="{C81B9673-AC7F-4F1F-84E4-F0E5EAAE106D}" type="datetime1">
              <a:rPr lang="en-US" smtClean="0"/>
              <a:pPr/>
              <a:t>5/15/2020</a:t>
            </a:fld>
            <a:endParaRPr lang="en-US" dirty="0"/>
          </a:p>
        </p:txBody>
      </p:sp>
      <p:sp>
        <p:nvSpPr>
          <p:cNvPr id="4" name="Footer Placeholder 3">
            <a:extLst>
              <a:ext uri="{FF2B5EF4-FFF2-40B4-BE49-F238E27FC236}">
                <a16:creationId xmlns:a16="http://schemas.microsoft.com/office/drawing/2014/main" id="{ED9DB72C-F5DD-43F9-AE75-FF5D49CB9BF3}"/>
              </a:ext>
            </a:extLst>
          </p:cNvPr>
          <p:cNvSpPr>
            <a:spLocks noGrp="1"/>
          </p:cNvSpPr>
          <p:nvPr>
            <p:ph type="ftr" sz="quarter" idx="11"/>
          </p:nvPr>
        </p:nvSpPr>
        <p:spPr/>
        <p:txBody>
          <a:bodyPr/>
          <a:lstStyle/>
          <a:p>
            <a:r>
              <a:rPr lang="en-US" dirty="0"/>
              <a:t>Add a footer</a:t>
            </a:r>
          </a:p>
        </p:txBody>
      </p:sp>
      <p:sp>
        <p:nvSpPr>
          <p:cNvPr id="5" name="TextBox 4">
            <a:extLst>
              <a:ext uri="{FF2B5EF4-FFF2-40B4-BE49-F238E27FC236}">
                <a16:creationId xmlns:a16="http://schemas.microsoft.com/office/drawing/2014/main" id="{97068E58-CF92-4EDB-9D22-7D73507AF2CA}"/>
              </a:ext>
            </a:extLst>
          </p:cNvPr>
          <p:cNvSpPr txBox="1"/>
          <p:nvPr/>
        </p:nvSpPr>
        <p:spPr>
          <a:xfrm>
            <a:off x="474104" y="208036"/>
            <a:ext cx="11243791" cy="3139321"/>
          </a:xfrm>
          <a:prstGeom prst="rect">
            <a:avLst/>
          </a:prstGeom>
          <a:noFill/>
        </p:spPr>
        <p:txBody>
          <a:bodyPr wrap="square" rtlCol="0">
            <a:spAutoFit/>
          </a:bodyPr>
          <a:lstStyle/>
          <a:p>
            <a:r>
              <a:rPr lang="en-GB" b="1" dirty="0"/>
              <a:t>So what is a wellbeing culture?</a:t>
            </a:r>
          </a:p>
          <a:p>
            <a:endParaRPr lang="en-GB" dirty="0"/>
          </a:p>
          <a:p>
            <a:pPr marL="285750" indent="-285750">
              <a:buFont typeface="Arial" panose="020B0604020202020204" pitchFamily="34" charset="0"/>
              <a:buChar char="•"/>
            </a:pPr>
            <a:r>
              <a:rPr lang="en-GB" dirty="0"/>
              <a:t>Being genuinely interested and actively supporting the welfare of the staff and pupils in your school.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Creating a workplace which values the people and not just the outcomes. Allowing people to thrive.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It’s a measure of social progress, and arguably should be the aim of every government.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It’s about quality of life; positive physical and mental health and a sustainable future.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7" name="TextBox 6">
            <a:extLst>
              <a:ext uri="{FF2B5EF4-FFF2-40B4-BE49-F238E27FC236}">
                <a16:creationId xmlns:a16="http://schemas.microsoft.com/office/drawing/2014/main" id="{4268E1DD-1F6B-46C0-899B-FB0212A0522E}"/>
              </a:ext>
            </a:extLst>
          </p:cNvPr>
          <p:cNvSpPr txBox="1"/>
          <p:nvPr/>
        </p:nvSpPr>
        <p:spPr>
          <a:xfrm>
            <a:off x="474104" y="2956645"/>
            <a:ext cx="10954649" cy="3693319"/>
          </a:xfrm>
          <a:prstGeom prst="rect">
            <a:avLst/>
          </a:prstGeom>
          <a:noFill/>
        </p:spPr>
        <p:txBody>
          <a:bodyPr wrap="square" rtlCol="0">
            <a:spAutoFit/>
          </a:bodyPr>
          <a:lstStyle/>
          <a:p>
            <a:r>
              <a:rPr lang="en-GB" b="1" dirty="0"/>
              <a:t>What wellbeing isn’t…</a:t>
            </a:r>
          </a:p>
          <a:p>
            <a:endParaRPr lang="en-GB" dirty="0"/>
          </a:p>
          <a:p>
            <a:pPr marL="285750" indent="-285750">
              <a:buFont typeface="Arial" panose="020B0604020202020204" pitchFamily="34" charset="0"/>
              <a:buChar char="•"/>
            </a:pPr>
            <a:r>
              <a:rPr lang="en-GB" dirty="0"/>
              <a:t>About creating one off events – sustainability?</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Creating one off events but then driving staff to work consistently beyond reasonable hours.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Driving processes in school which take little cognisance of wellbeing whilst finishing at 1:30 on the last day of term for wellbeing reasons.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r>
              <a:rPr lang="en-GB" dirty="0"/>
              <a:t>Office for National Statistics Definition: </a:t>
            </a:r>
          </a:p>
          <a:p>
            <a:r>
              <a:rPr lang="en-GB" b="1" dirty="0"/>
              <a:t>Wellbeing, put simply, is about ‘how we are doing’ as individuals, communities and as a nation and how sustainable this is for the future.</a:t>
            </a:r>
          </a:p>
        </p:txBody>
      </p:sp>
    </p:spTree>
    <p:extLst>
      <p:ext uri="{BB962C8B-B14F-4D97-AF65-F5344CB8AC3E}">
        <p14:creationId xmlns:p14="http://schemas.microsoft.com/office/powerpoint/2010/main" val="1141070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C04DD0-D6B9-4E7B-B9F7-8040A22C4A7F}"/>
              </a:ext>
            </a:extLst>
          </p:cNvPr>
          <p:cNvSpPr>
            <a:spLocks noGrp="1"/>
          </p:cNvSpPr>
          <p:nvPr>
            <p:ph type="sldNum" sz="quarter" idx="12"/>
          </p:nvPr>
        </p:nvSpPr>
        <p:spPr/>
        <p:txBody>
          <a:bodyPr/>
          <a:lstStyle/>
          <a:p>
            <a:fld id="{9CD8D479-8942-46E8-A226-A4E01F7A105C}" type="slidenum">
              <a:rPr lang="en-GB" smtClean="0"/>
              <a:t>5</a:t>
            </a:fld>
            <a:endParaRPr lang="en-GB" dirty="0"/>
          </a:p>
        </p:txBody>
      </p:sp>
      <p:sp>
        <p:nvSpPr>
          <p:cNvPr id="3" name="Date Placeholder 2">
            <a:extLst>
              <a:ext uri="{FF2B5EF4-FFF2-40B4-BE49-F238E27FC236}">
                <a16:creationId xmlns:a16="http://schemas.microsoft.com/office/drawing/2014/main" id="{4C998687-0037-4227-9667-7D17BDB5E759}"/>
              </a:ext>
            </a:extLst>
          </p:cNvPr>
          <p:cNvSpPr>
            <a:spLocks noGrp="1"/>
          </p:cNvSpPr>
          <p:nvPr>
            <p:ph type="dt" sz="half" idx="10"/>
          </p:nvPr>
        </p:nvSpPr>
        <p:spPr/>
        <p:txBody>
          <a:bodyPr/>
          <a:lstStyle/>
          <a:p>
            <a:fld id="{C81B9673-AC7F-4F1F-84E4-F0E5EAAE106D}" type="datetime1">
              <a:rPr lang="en-US" smtClean="0"/>
              <a:pPr/>
              <a:t>5/15/2020</a:t>
            </a:fld>
            <a:endParaRPr lang="en-US" dirty="0"/>
          </a:p>
        </p:txBody>
      </p:sp>
      <p:sp>
        <p:nvSpPr>
          <p:cNvPr id="4" name="Footer Placeholder 3">
            <a:extLst>
              <a:ext uri="{FF2B5EF4-FFF2-40B4-BE49-F238E27FC236}">
                <a16:creationId xmlns:a16="http://schemas.microsoft.com/office/drawing/2014/main" id="{DD298423-7D62-4551-B8B4-3F040141E324}"/>
              </a:ext>
            </a:extLst>
          </p:cNvPr>
          <p:cNvSpPr>
            <a:spLocks noGrp="1"/>
          </p:cNvSpPr>
          <p:nvPr>
            <p:ph type="ftr" sz="quarter" idx="11"/>
          </p:nvPr>
        </p:nvSpPr>
        <p:spPr/>
        <p:txBody>
          <a:bodyPr/>
          <a:lstStyle/>
          <a:p>
            <a:r>
              <a:rPr lang="en-US"/>
              <a:t>Add a footer</a:t>
            </a:r>
            <a:endParaRPr lang="en-US" dirty="0"/>
          </a:p>
        </p:txBody>
      </p:sp>
      <p:sp>
        <p:nvSpPr>
          <p:cNvPr id="5" name="Title 1">
            <a:extLst>
              <a:ext uri="{FF2B5EF4-FFF2-40B4-BE49-F238E27FC236}">
                <a16:creationId xmlns:a16="http://schemas.microsoft.com/office/drawing/2014/main" id="{B377A0DE-B35F-4B25-ABDF-539F0BCE6E3B}"/>
              </a:ext>
            </a:extLst>
          </p:cNvPr>
          <p:cNvSpPr txBox="1">
            <a:spLocks/>
          </p:cNvSpPr>
          <p:nvPr/>
        </p:nvSpPr>
        <p:spPr>
          <a:xfrm>
            <a:off x="410402" y="276087"/>
            <a:ext cx="11447110" cy="679877"/>
          </a:xfrm>
          <a:prstGeom prst="rect">
            <a:avLst/>
          </a:prstGeom>
        </p:spPr>
        <p:txBody>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r>
              <a:rPr lang="en-GB" sz="2800" dirty="0"/>
              <a:t>Wellbeing: a lens to view what we do and how we do it...</a:t>
            </a:r>
          </a:p>
        </p:txBody>
      </p:sp>
      <p:pic>
        <p:nvPicPr>
          <p:cNvPr id="6" name="Picture 5">
            <a:extLst>
              <a:ext uri="{FF2B5EF4-FFF2-40B4-BE49-F238E27FC236}">
                <a16:creationId xmlns:a16="http://schemas.microsoft.com/office/drawing/2014/main" id="{4935DA25-EC84-49F7-9761-87DF9F9C3630}"/>
              </a:ext>
            </a:extLst>
          </p:cNvPr>
          <p:cNvPicPr>
            <a:picLocks noChangeAspect="1"/>
          </p:cNvPicPr>
          <p:nvPr/>
        </p:nvPicPr>
        <p:blipFill>
          <a:blip r:embed="rId2"/>
          <a:stretch>
            <a:fillRect/>
          </a:stretch>
        </p:blipFill>
        <p:spPr>
          <a:xfrm>
            <a:off x="9476263" y="163008"/>
            <a:ext cx="2381249" cy="1585912"/>
          </a:xfrm>
          <a:prstGeom prst="rect">
            <a:avLst/>
          </a:prstGeom>
        </p:spPr>
      </p:pic>
      <p:pic>
        <p:nvPicPr>
          <p:cNvPr id="7" name="Picture 6">
            <a:extLst>
              <a:ext uri="{FF2B5EF4-FFF2-40B4-BE49-F238E27FC236}">
                <a16:creationId xmlns:a16="http://schemas.microsoft.com/office/drawing/2014/main" id="{04A17860-8B41-4732-A5A3-719BBBDDA408}"/>
              </a:ext>
            </a:extLst>
          </p:cNvPr>
          <p:cNvPicPr>
            <a:picLocks noChangeAspect="1"/>
          </p:cNvPicPr>
          <p:nvPr/>
        </p:nvPicPr>
        <p:blipFill>
          <a:blip r:embed="rId3"/>
          <a:stretch>
            <a:fillRect/>
          </a:stretch>
        </p:blipFill>
        <p:spPr>
          <a:xfrm>
            <a:off x="410402" y="1069042"/>
            <a:ext cx="3826854" cy="5254567"/>
          </a:xfrm>
          <a:prstGeom prst="rect">
            <a:avLst/>
          </a:prstGeom>
        </p:spPr>
      </p:pic>
      <p:sp>
        <p:nvSpPr>
          <p:cNvPr id="8" name="TextBox 7">
            <a:extLst>
              <a:ext uri="{FF2B5EF4-FFF2-40B4-BE49-F238E27FC236}">
                <a16:creationId xmlns:a16="http://schemas.microsoft.com/office/drawing/2014/main" id="{CC77565C-E336-4CDA-BBAE-52A5218A549A}"/>
              </a:ext>
            </a:extLst>
          </p:cNvPr>
          <p:cNvSpPr txBox="1"/>
          <p:nvPr/>
        </p:nvSpPr>
        <p:spPr>
          <a:xfrm>
            <a:off x="4387932" y="2242236"/>
            <a:ext cx="7469580" cy="1200329"/>
          </a:xfrm>
          <a:prstGeom prst="rect">
            <a:avLst/>
          </a:prstGeom>
          <a:noFill/>
        </p:spPr>
        <p:txBody>
          <a:bodyPr wrap="square" rtlCol="0">
            <a:spAutoFit/>
          </a:bodyPr>
          <a:lstStyle/>
          <a:p>
            <a:r>
              <a:rPr lang="en-GB" b="1" dirty="0"/>
              <a:t>We need to see things differently.</a:t>
            </a:r>
          </a:p>
          <a:p>
            <a:r>
              <a:rPr lang="en-GB" dirty="0"/>
              <a:t>As well as </a:t>
            </a:r>
            <a:r>
              <a:rPr lang="en-GB" b="1" dirty="0"/>
              <a:t>what</a:t>
            </a:r>
            <a:r>
              <a:rPr lang="en-GB" dirty="0"/>
              <a:t> can we do to support staff wellbeing, </a:t>
            </a:r>
            <a:r>
              <a:rPr lang="en-GB" b="1" dirty="0"/>
              <a:t>how</a:t>
            </a:r>
            <a:r>
              <a:rPr lang="en-GB" dirty="0"/>
              <a:t> can we do things to support wellbeing?</a:t>
            </a:r>
          </a:p>
          <a:p>
            <a:endParaRPr lang="en-GB" dirty="0"/>
          </a:p>
        </p:txBody>
      </p:sp>
      <p:sp>
        <p:nvSpPr>
          <p:cNvPr id="9" name="Rectangle 8">
            <a:extLst>
              <a:ext uri="{FF2B5EF4-FFF2-40B4-BE49-F238E27FC236}">
                <a16:creationId xmlns:a16="http://schemas.microsoft.com/office/drawing/2014/main" id="{C7452D6B-B52D-4C73-89B7-9B4DF3B53FE1}"/>
              </a:ext>
            </a:extLst>
          </p:cNvPr>
          <p:cNvSpPr/>
          <p:nvPr/>
        </p:nvSpPr>
        <p:spPr>
          <a:xfrm>
            <a:off x="4387932" y="4099268"/>
            <a:ext cx="7327076" cy="2031325"/>
          </a:xfrm>
          <a:prstGeom prst="rect">
            <a:avLst/>
          </a:prstGeom>
        </p:spPr>
        <p:txBody>
          <a:bodyPr wrap="square">
            <a:spAutoFit/>
          </a:bodyPr>
          <a:lstStyle/>
          <a:p>
            <a:r>
              <a:rPr lang="en-GB" dirty="0"/>
              <a:t>A staff wellbeing team is a good idea – provides ownership of wellbeing but is often about doing things. Free tea and coffee and recognition of staff birthdays are good things to do but need to be part of an overall approach to wellbeing that is culturally ingrained in what the school does and is about.</a:t>
            </a:r>
          </a:p>
          <a:p>
            <a:endParaRPr lang="en-GB" dirty="0"/>
          </a:p>
          <a:p>
            <a:r>
              <a:rPr lang="en-GB" dirty="0"/>
              <a:t>Culturally embedded wellbeing needs to be a strategic objective.</a:t>
            </a:r>
          </a:p>
        </p:txBody>
      </p:sp>
    </p:spTree>
    <p:extLst>
      <p:ext uri="{BB962C8B-B14F-4D97-AF65-F5344CB8AC3E}">
        <p14:creationId xmlns:p14="http://schemas.microsoft.com/office/powerpoint/2010/main" val="1535861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DFF5C-94FD-48BD-AA72-65C91D68D248}"/>
              </a:ext>
            </a:extLst>
          </p:cNvPr>
          <p:cNvSpPr>
            <a:spLocks noGrp="1"/>
          </p:cNvSpPr>
          <p:nvPr>
            <p:ph type="title"/>
          </p:nvPr>
        </p:nvSpPr>
        <p:spPr>
          <a:xfrm>
            <a:off x="453403" y="383091"/>
            <a:ext cx="4566069" cy="1183566"/>
          </a:xfrm>
        </p:spPr>
        <p:txBody>
          <a:bodyPr/>
          <a:lstStyle/>
          <a:p>
            <a:pPr algn="ctr"/>
            <a:r>
              <a:rPr lang="en-GB" dirty="0"/>
              <a:t>My biggest learning as a headteacher….</a:t>
            </a:r>
          </a:p>
        </p:txBody>
      </p:sp>
      <p:sp>
        <p:nvSpPr>
          <p:cNvPr id="3" name="Slide Number Placeholder 2">
            <a:extLst>
              <a:ext uri="{FF2B5EF4-FFF2-40B4-BE49-F238E27FC236}">
                <a16:creationId xmlns:a16="http://schemas.microsoft.com/office/drawing/2014/main" id="{2C8D62D5-085B-4D9F-B816-D471DF631C96}"/>
              </a:ext>
            </a:extLst>
          </p:cNvPr>
          <p:cNvSpPr>
            <a:spLocks noGrp="1"/>
          </p:cNvSpPr>
          <p:nvPr>
            <p:ph type="sldNum" sz="quarter" idx="12"/>
          </p:nvPr>
        </p:nvSpPr>
        <p:spPr/>
        <p:txBody>
          <a:bodyPr/>
          <a:lstStyle/>
          <a:p>
            <a:fld id="{9CD8D479-8942-46E8-A226-A4E01F7A105C}" type="slidenum">
              <a:rPr lang="en-GB" smtClean="0"/>
              <a:t>6</a:t>
            </a:fld>
            <a:endParaRPr lang="en-GB" dirty="0"/>
          </a:p>
        </p:txBody>
      </p:sp>
      <p:sp>
        <p:nvSpPr>
          <p:cNvPr id="4" name="Date Placeholder 3">
            <a:extLst>
              <a:ext uri="{FF2B5EF4-FFF2-40B4-BE49-F238E27FC236}">
                <a16:creationId xmlns:a16="http://schemas.microsoft.com/office/drawing/2014/main" id="{17B5A3DC-49D1-4D33-9696-A6AA87A5B7EE}"/>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DFE02A40-FD9A-4C24-8A97-65FD169D1045}"/>
              </a:ext>
            </a:extLst>
          </p:cNvPr>
          <p:cNvSpPr>
            <a:spLocks noGrp="1"/>
          </p:cNvSpPr>
          <p:nvPr>
            <p:ph type="ftr" sz="quarter" idx="11"/>
          </p:nvPr>
        </p:nvSpPr>
        <p:spPr/>
        <p:txBody>
          <a:bodyPr/>
          <a:lstStyle/>
          <a:p>
            <a:r>
              <a:rPr lang="en-US"/>
              <a:t>Add a footer</a:t>
            </a:r>
            <a:endParaRPr lang="en-US" dirty="0"/>
          </a:p>
        </p:txBody>
      </p:sp>
      <p:pic>
        <p:nvPicPr>
          <p:cNvPr id="6" name="Picture 5">
            <a:extLst>
              <a:ext uri="{FF2B5EF4-FFF2-40B4-BE49-F238E27FC236}">
                <a16:creationId xmlns:a16="http://schemas.microsoft.com/office/drawing/2014/main" id="{B7A6EE69-536B-4308-A6D2-250146826C04}"/>
              </a:ext>
            </a:extLst>
          </p:cNvPr>
          <p:cNvPicPr>
            <a:picLocks noChangeAspect="1"/>
          </p:cNvPicPr>
          <p:nvPr/>
        </p:nvPicPr>
        <p:blipFill>
          <a:blip r:embed="rId2"/>
          <a:stretch>
            <a:fillRect/>
          </a:stretch>
        </p:blipFill>
        <p:spPr>
          <a:xfrm>
            <a:off x="5739731" y="454768"/>
            <a:ext cx="5985896" cy="5985896"/>
          </a:xfrm>
          <a:prstGeom prst="rect">
            <a:avLst/>
          </a:prstGeom>
        </p:spPr>
      </p:pic>
      <p:sp>
        <p:nvSpPr>
          <p:cNvPr id="7" name="TextBox 6">
            <a:extLst>
              <a:ext uri="{FF2B5EF4-FFF2-40B4-BE49-F238E27FC236}">
                <a16:creationId xmlns:a16="http://schemas.microsoft.com/office/drawing/2014/main" id="{5E655E8E-4DEF-43A0-B5DC-3F27482CE718}"/>
              </a:ext>
            </a:extLst>
          </p:cNvPr>
          <p:cNvSpPr txBox="1"/>
          <p:nvPr/>
        </p:nvSpPr>
        <p:spPr>
          <a:xfrm>
            <a:off x="564204" y="1916349"/>
            <a:ext cx="4484451" cy="4524315"/>
          </a:xfrm>
          <a:prstGeom prst="rect">
            <a:avLst/>
          </a:prstGeom>
          <a:noFill/>
        </p:spPr>
        <p:txBody>
          <a:bodyPr wrap="square" rtlCol="0">
            <a:spAutoFit/>
          </a:bodyPr>
          <a:lstStyle/>
          <a:p>
            <a:pPr algn="ctr"/>
            <a:r>
              <a:rPr lang="en-GB" sz="3200" dirty="0"/>
              <a:t>Even if you have the very best professional relationship with your staff you will not know what is going on in the lives of your staff from day to day.</a:t>
            </a:r>
          </a:p>
          <a:p>
            <a:pPr algn="ctr"/>
            <a:endParaRPr lang="en-GB" sz="3200" dirty="0"/>
          </a:p>
          <a:p>
            <a:pPr algn="ctr"/>
            <a:r>
              <a:rPr lang="en-GB" sz="3200" dirty="0"/>
              <a:t>How empathetic are you?</a:t>
            </a:r>
          </a:p>
        </p:txBody>
      </p:sp>
    </p:spTree>
    <p:extLst>
      <p:ext uri="{BB962C8B-B14F-4D97-AF65-F5344CB8AC3E}">
        <p14:creationId xmlns:p14="http://schemas.microsoft.com/office/powerpoint/2010/main" val="73248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567C2-760E-419D-88CB-28F5F04439FC}"/>
              </a:ext>
            </a:extLst>
          </p:cNvPr>
          <p:cNvSpPr>
            <a:spLocks noGrp="1"/>
          </p:cNvSpPr>
          <p:nvPr>
            <p:ph type="title"/>
          </p:nvPr>
        </p:nvSpPr>
        <p:spPr>
          <a:xfrm>
            <a:off x="368308" y="335604"/>
            <a:ext cx="5727691" cy="745317"/>
          </a:xfrm>
        </p:spPr>
        <p:txBody>
          <a:bodyPr>
            <a:normAutofit fontScale="90000"/>
          </a:bodyPr>
          <a:lstStyle/>
          <a:p>
            <a:r>
              <a:rPr lang="en-GB" dirty="0"/>
              <a:t>Two ears and one tongue! </a:t>
            </a:r>
            <a:br>
              <a:rPr lang="en-GB" dirty="0"/>
            </a:br>
            <a:r>
              <a:rPr lang="en-GB" dirty="0"/>
              <a:t>The art of listening and value.</a:t>
            </a:r>
          </a:p>
        </p:txBody>
      </p:sp>
      <p:sp>
        <p:nvSpPr>
          <p:cNvPr id="3" name="Slide Number Placeholder 2">
            <a:extLst>
              <a:ext uri="{FF2B5EF4-FFF2-40B4-BE49-F238E27FC236}">
                <a16:creationId xmlns:a16="http://schemas.microsoft.com/office/drawing/2014/main" id="{AEA040AA-EC08-4511-9111-197AADA76EBE}"/>
              </a:ext>
            </a:extLst>
          </p:cNvPr>
          <p:cNvSpPr>
            <a:spLocks noGrp="1"/>
          </p:cNvSpPr>
          <p:nvPr>
            <p:ph type="sldNum" sz="quarter" idx="12"/>
          </p:nvPr>
        </p:nvSpPr>
        <p:spPr/>
        <p:txBody>
          <a:bodyPr/>
          <a:lstStyle/>
          <a:p>
            <a:fld id="{9CD8D479-8942-46E8-A226-A4E01F7A105C}" type="slidenum">
              <a:rPr lang="en-GB" smtClean="0"/>
              <a:t>7</a:t>
            </a:fld>
            <a:endParaRPr lang="en-GB" dirty="0"/>
          </a:p>
        </p:txBody>
      </p:sp>
      <p:sp>
        <p:nvSpPr>
          <p:cNvPr id="4" name="Date Placeholder 3">
            <a:extLst>
              <a:ext uri="{FF2B5EF4-FFF2-40B4-BE49-F238E27FC236}">
                <a16:creationId xmlns:a16="http://schemas.microsoft.com/office/drawing/2014/main" id="{7D1C77BB-2B13-4A90-9961-9E9F32E6EDC4}"/>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D2059F7F-8409-46F7-8D11-80A797C32BB6}"/>
              </a:ext>
            </a:extLst>
          </p:cNvPr>
          <p:cNvSpPr>
            <a:spLocks noGrp="1"/>
          </p:cNvSpPr>
          <p:nvPr>
            <p:ph type="ftr" sz="quarter" idx="11"/>
          </p:nvPr>
        </p:nvSpPr>
        <p:spPr/>
        <p:txBody>
          <a:bodyPr/>
          <a:lstStyle/>
          <a:p>
            <a:r>
              <a:rPr lang="en-US"/>
              <a:t>Add a footer</a:t>
            </a:r>
            <a:endParaRPr lang="en-US" dirty="0"/>
          </a:p>
        </p:txBody>
      </p:sp>
      <p:pic>
        <p:nvPicPr>
          <p:cNvPr id="6" name="Picture 5">
            <a:extLst>
              <a:ext uri="{FF2B5EF4-FFF2-40B4-BE49-F238E27FC236}">
                <a16:creationId xmlns:a16="http://schemas.microsoft.com/office/drawing/2014/main" id="{A875CEFF-6F31-448D-B0D3-FF8EDE81513B}"/>
              </a:ext>
            </a:extLst>
          </p:cNvPr>
          <p:cNvPicPr>
            <a:picLocks noChangeAspect="1"/>
          </p:cNvPicPr>
          <p:nvPr/>
        </p:nvPicPr>
        <p:blipFill rotWithShape="1">
          <a:blip r:embed="rId2"/>
          <a:srcRect b="9788"/>
          <a:stretch/>
        </p:blipFill>
        <p:spPr>
          <a:xfrm>
            <a:off x="7574979" y="335604"/>
            <a:ext cx="4396154" cy="6186791"/>
          </a:xfrm>
          <a:prstGeom prst="rect">
            <a:avLst/>
          </a:prstGeom>
        </p:spPr>
      </p:pic>
      <p:sp>
        <p:nvSpPr>
          <p:cNvPr id="7" name="Rectangle 6">
            <a:extLst>
              <a:ext uri="{FF2B5EF4-FFF2-40B4-BE49-F238E27FC236}">
                <a16:creationId xmlns:a16="http://schemas.microsoft.com/office/drawing/2014/main" id="{AD0694E9-C2BB-48B0-959F-321A04184725}"/>
              </a:ext>
            </a:extLst>
          </p:cNvPr>
          <p:cNvSpPr/>
          <p:nvPr/>
        </p:nvSpPr>
        <p:spPr>
          <a:xfrm>
            <a:off x="368308" y="1187926"/>
            <a:ext cx="7024713" cy="2767809"/>
          </a:xfrm>
          <a:prstGeom prst="rect">
            <a:avLst/>
          </a:prstGeom>
        </p:spPr>
        <p:txBody>
          <a:bodyPr wrap="square">
            <a:spAutoFit/>
          </a:bodyPr>
          <a:lstStyle/>
          <a:p>
            <a:pPr>
              <a:lnSpc>
                <a:spcPct val="107000"/>
              </a:lnSpc>
              <a:spcBef>
                <a:spcPts val="1200"/>
              </a:spcBef>
              <a:spcAft>
                <a:spcPts val="1200"/>
              </a:spcAft>
            </a:pPr>
            <a:r>
              <a:rPr lang="en-GB" dirty="0">
                <a:solidFill>
                  <a:srgbClr val="0047BB"/>
                </a:solidFill>
                <a:latin typeface="Times New Roman" panose="02020603050405020304" pitchFamily="18" charset="0"/>
                <a:ea typeface="Times New Roman" panose="02020603050405020304" pitchFamily="18" charset="0"/>
                <a:cs typeface="Times New Roman" panose="02020603050405020304" pitchFamily="18" charset="0"/>
              </a:rPr>
              <a:t>The leader who listens and acts is in effect a mentor or coach who facilitates the change that might be required for the individual concerned.</a:t>
            </a:r>
          </a:p>
          <a:p>
            <a:pPr>
              <a:lnSpc>
                <a:spcPct val="107000"/>
              </a:lnSpc>
              <a:spcBef>
                <a:spcPts val="1200"/>
              </a:spcBef>
              <a:spcAft>
                <a:spcPts val="1200"/>
              </a:spcAft>
            </a:pPr>
            <a:r>
              <a:rPr lang="en-GB" dirty="0">
                <a:solidFill>
                  <a:srgbClr val="0047BB"/>
                </a:solidFill>
                <a:latin typeface="Times New Roman" panose="02020603050405020304" pitchFamily="18" charset="0"/>
                <a:ea typeface="Times New Roman" panose="02020603050405020304" pitchFamily="18" charset="0"/>
                <a:cs typeface="Times New Roman" panose="02020603050405020304" pitchFamily="18" charset="0"/>
              </a:rPr>
              <a:t> The change may be something minor, dropping into class once or twice a day or giving a reassuring word about an aspect of work causing anxiety, or may involve a shift in organisation to address a more pressing concern.</a:t>
            </a:r>
          </a:p>
          <a:p>
            <a:pPr>
              <a:lnSpc>
                <a:spcPct val="107000"/>
              </a:lnSpc>
              <a:spcBef>
                <a:spcPts val="1200"/>
              </a:spcBef>
              <a:spcAft>
                <a:spcPts val="1200"/>
              </a:spcAft>
            </a:pPr>
            <a:r>
              <a:rPr lang="en-GB" dirty="0">
                <a:solidFill>
                  <a:srgbClr val="0047BB"/>
                </a:solidFill>
                <a:latin typeface="Times New Roman" panose="02020603050405020304" pitchFamily="18" charset="0"/>
                <a:ea typeface="Times New Roman" panose="02020603050405020304" pitchFamily="18" charset="0"/>
                <a:cs typeface="Times New Roman" panose="02020603050405020304" pitchFamily="18" charset="0"/>
              </a:rPr>
              <a:t> Such actions demonstrate the visible empathy that demonstrates how each member of the team is valued. Value is critical to wellbeing.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BFC46712-E032-4FDE-B5AE-C5897FB761C2}"/>
              </a:ext>
            </a:extLst>
          </p:cNvPr>
          <p:cNvSpPr/>
          <p:nvPr/>
        </p:nvSpPr>
        <p:spPr>
          <a:xfrm>
            <a:off x="453403" y="3940688"/>
            <a:ext cx="6096000" cy="2635209"/>
          </a:xfrm>
          <a:prstGeom prst="rect">
            <a:avLst/>
          </a:prstGeom>
        </p:spPr>
        <p:txBody>
          <a:bodyPr>
            <a:spAutoFit/>
          </a:bodyPr>
          <a:lstStyle/>
          <a:p>
            <a:pPr marR="152400" lvl="0">
              <a:lnSpc>
                <a:spcPct val="107000"/>
              </a:lnSpc>
              <a:spcAft>
                <a:spcPts val="800"/>
              </a:spcAft>
              <a:buSzPts val="1000"/>
              <a:tabLst>
                <a:tab pos="457200" algn="l"/>
              </a:tabLst>
            </a:pPr>
            <a:r>
              <a:rPr lang="en-GB" dirty="0">
                <a:solidFill>
                  <a:srgbClr val="0047BB"/>
                </a:solidFill>
                <a:latin typeface="Times New Roman" panose="02020603050405020304" pitchFamily="18" charset="0"/>
                <a:ea typeface="Times New Roman" panose="02020603050405020304" pitchFamily="18" charset="0"/>
                <a:cs typeface="Times New Roman" panose="02020603050405020304" pitchFamily="18" charset="0"/>
              </a:rPr>
              <a:t>Avoid being:</a:t>
            </a:r>
          </a:p>
          <a:p>
            <a:pPr marL="342900" marR="152400" lvl="0" indent="-342900">
              <a:lnSpc>
                <a:spcPct val="107000"/>
              </a:lnSpc>
              <a:spcAft>
                <a:spcPts val="800"/>
              </a:spcAft>
              <a:buSzPts val="1000"/>
              <a:buFont typeface="Symbol" panose="05050102010706020507" pitchFamily="18" charset="2"/>
              <a:buChar char=""/>
              <a:tabLst>
                <a:tab pos="457200" algn="l"/>
              </a:tabLst>
            </a:pPr>
            <a:r>
              <a:rPr lang="en-GB" dirty="0">
                <a:solidFill>
                  <a:srgbClr val="0047BB"/>
                </a:solidFill>
                <a:latin typeface="Times New Roman" panose="02020603050405020304" pitchFamily="18" charset="0"/>
                <a:ea typeface="Times New Roman" panose="02020603050405020304" pitchFamily="18" charset="0"/>
                <a:cs typeface="Times New Roman" panose="02020603050405020304" pitchFamily="18" charset="0"/>
              </a:rPr>
              <a:t>The leader who can’t listen.</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marR="152400" lvl="0" indent="-342900">
              <a:lnSpc>
                <a:spcPct val="107000"/>
              </a:lnSpc>
              <a:spcAft>
                <a:spcPts val="800"/>
              </a:spcAft>
              <a:buSzPts val="1000"/>
              <a:buFont typeface="Symbol" panose="05050102010706020507" pitchFamily="18" charset="2"/>
              <a:buChar char=""/>
              <a:tabLst>
                <a:tab pos="457200" algn="l"/>
              </a:tabLst>
            </a:pPr>
            <a:r>
              <a:rPr lang="en-GB" dirty="0">
                <a:solidFill>
                  <a:srgbClr val="0047BB"/>
                </a:solidFill>
                <a:latin typeface="Times New Roman" panose="02020603050405020304" pitchFamily="18" charset="0"/>
                <a:ea typeface="Times New Roman" panose="02020603050405020304" pitchFamily="18" charset="0"/>
                <a:cs typeface="Times New Roman" panose="02020603050405020304" pitchFamily="18" charset="0"/>
              </a:rPr>
              <a:t>The leader who won’t listen.</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marR="152400" lvl="0" indent="-342900">
              <a:lnSpc>
                <a:spcPct val="107000"/>
              </a:lnSpc>
              <a:spcAft>
                <a:spcPts val="800"/>
              </a:spcAft>
              <a:buSzPts val="1000"/>
              <a:buFont typeface="Symbol" panose="05050102010706020507" pitchFamily="18" charset="2"/>
              <a:buChar char=""/>
              <a:tabLst>
                <a:tab pos="457200" algn="l"/>
              </a:tabLst>
            </a:pPr>
            <a:r>
              <a:rPr lang="en-GB" dirty="0">
                <a:solidFill>
                  <a:srgbClr val="0047BB"/>
                </a:solidFill>
                <a:latin typeface="Times New Roman" panose="02020603050405020304" pitchFamily="18" charset="0"/>
                <a:ea typeface="Times New Roman" panose="02020603050405020304" pitchFamily="18" charset="0"/>
                <a:cs typeface="Times New Roman" panose="02020603050405020304" pitchFamily="18" charset="0"/>
              </a:rPr>
              <a:t>The leader who can only listen, but not act.</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marL="342900" marR="152400" lvl="0" indent="-342900">
              <a:lnSpc>
                <a:spcPct val="107000"/>
              </a:lnSpc>
              <a:spcAft>
                <a:spcPts val="800"/>
              </a:spcAft>
              <a:buSzPts val="1000"/>
              <a:buFont typeface="Symbol" panose="05050102010706020507" pitchFamily="18" charset="2"/>
              <a:buChar char=""/>
              <a:tabLst>
                <a:tab pos="457200" algn="l"/>
              </a:tabLst>
            </a:pPr>
            <a:r>
              <a:rPr lang="en-GB" dirty="0">
                <a:solidFill>
                  <a:srgbClr val="0047BB"/>
                </a:solidFill>
                <a:latin typeface="Times New Roman" panose="02020603050405020304" pitchFamily="18" charset="0"/>
                <a:ea typeface="Times New Roman" panose="02020603050405020304" pitchFamily="18" charset="0"/>
                <a:cs typeface="Times New Roman" panose="02020603050405020304" pitchFamily="18" charset="0"/>
              </a:rPr>
              <a:t>The leader who doesn’t listen but ‘talks at’ the recipient rather than talking matters through.</a:t>
            </a:r>
          </a:p>
          <a:p>
            <a:pPr marR="152400" lvl="0">
              <a:lnSpc>
                <a:spcPct val="107000"/>
              </a:lnSpc>
              <a:spcAft>
                <a:spcPts val="800"/>
              </a:spcAft>
              <a:buSzPts val="1000"/>
              <a:tabLst>
                <a:tab pos="457200" algn="l"/>
              </a:tabLst>
            </a:pPr>
            <a:r>
              <a:rPr lang="en-GB" sz="1600" dirty="0">
                <a:solidFill>
                  <a:srgbClr val="0047BB"/>
                </a:solidFill>
                <a:effectLst/>
                <a:latin typeface="Times New Roman" panose="02020603050405020304" pitchFamily="18" charset="0"/>
                <a:ea typeface="Calibri" panose="020F0502020204030204" pitchFamily="34" charset="0"/>
                <a:cs typeface="Times New Roman" panose="02020603050405020304" pitchFamily="18" charset="0"/>
              </a:rPr>
              <a:t>Education Support Partnership - 2019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110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5D14B-FA0E-4575-9E09-D8193DA74845}"/>
              </a:ext>
            </a:extLst>
          </p:cNvPr>
          <p:cNvSpPr>
            <a:spLocks noGrp="1"/>
          </p:cNvSpPr>
          <p:nvPr>
            <p:ph type="title"/>
          </p:nvPr>
        </p:nvSpPr>
        <p:spPr>
          <a:xfrm>
            <a:off x="453403" y="49289"/>
            <a:ext cx="11248970" cy="1183566"/>
          </a:xfrm>
        </p:spPr>
        <p:txBody>
          <a:bodyPr/>
          <a:lstStyle/>
          <a:p>
            <a:r>
              <a:rPr lang="en-GB" dirty="0"/>
              <a:t>Ethos is central to wellbeing… </a:t>
            </a:r>
            <a:br>
              <a:rPr lang="en-GB" dirty="0"/>
            </a:br>
            <a:r>
              <a:rPr lang="en-GB" dirty="0"/>
              <a:t>The how and why we do things around here.</a:t>
            </a:r>
          </a:p>
        </p:txBody>
      </p:sp>
      <p:sp>
        <p:nvSpPr>
          <p:cNvPr id="3" name="Slide Number Placeholder 2">
            <a:extLst>
              <a:ext uri="{FF2B5EF4-FFF2-40B4-BE49-F238E27FC236}">
                <a16:creationId xmlns:a16="http://schemas.microsoft.com/office/drawing/2014/main" id="{3B27F3D5-957A-4F02-878C-FC444AFABC40}"/>
              </a:ext>
            </a:extLst>
          </p:cNvPr>
          <p:cNvSpPr>
            <a:spLocks noGrp="1"/>
          </p:cNvSpPr>
          <p:nvPr>
            <p:ph type="sldNum" sz="quarter" idx="12"/>
          </p:nvPr>
        </p:nvSpPr>
        <p:spPr/>
        <p:txBody>
          <a:bodyPr/>
          <a:lstStyle/>
          <a:p>
            <a:fld id="{9CD8D479-8942-46E8-A226-A4E01F7A105C}" type="slidenum">
              <a:rPr lang="en-GB" smtClean="0"/>
              <a:t>8</a:t>
            </a:fld>
            <a:endParaRPr lang="en-GB" dirty="0"/>
          </a:p>
        </p:txBody>
      </p:sp>
      <p:sp>
        <p:nvSpPr>
          <p:cNvPr id="4" name="Date Placeholder 3">
            <a:extLst>
              <a:ext uri="{FF2B5EF4-FFF2-40B4-BE49-F238E27FC236}">
                <a16:creationId xmlns:a16="http://schemas.microsoft.com/office/drawing/2014/main" id="{6F18CB67-B84E-48AF-A75D-965696F65CDF}"/>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20FBDFFB-4B58-4CE7-91A6-7D01C14D7743}"/>
              </a:ext>
            </a:extLst>
          </p:cNvPr>
          <p:cNvSpPr>
            <a:spLocks noGrp="1"/>
          </p:cNvSpPr>
          <p:nvPr>
            <p:ph type="ftr" sz="quarter" idx="11"/>
          </p:nvPr>
        </p:nvSpPr>
        <p:spPr/>
        <p:txBody>
          <a:bodyPr/>
          <a:lstStyle/>
          <a:p>
            <a:r>
              <a:rPr lang="en-US"/>
              <a:t>Add a footer</a:t>
            </a:r>
            <a:endParaRPr lang="en-US" dirty="0"/>
          </a:p>
        </p:txBody>
      </p:sp>
      <p:sp>
        <p:nvSpPr>
          <p:cNvPr id="6" name="TextBox 5">
            <a:extLst>
              <a:ext uri="{FF2B5EF4-FFF2-40B4-BE49-F238E27FC236}">
                <a16:creationId xmlns:a16="http://schemas.microsoft.com/office/drawing/2014/main" id="{81C4F705-9E2C-4E0F-97C4-26AB35E7BF43}"/>
              </a:ext>
            </a:extLst>
          </p:cNvPr>
          <p:cNvSpPr txBox="1"/>
          <p:nvPr/>
        </p:nvSpPr>
        <p:spPr>
          <a:xfrm>
            <a:off x="504713" y="1341157"/>
            <a:ext cx="11197660" cy="4801314"/>
          </a:xfrm>
          <a:prstGeom prst="rect">
            <a:avLst/>
          </a:prstGeom>
          <a:noFill/>
        </p:spPr>
        <p:txBody>
          <a:bodyPr wrap="square" rtlCol="0">
            <a:spAutoFit/>
          </a:bodyPr>
          <a:lstStyle/>
          <a:p>
            <a:r>
              <a:rPr lang="en-GB" b="1" dirty="0"/>
              <a:t>Relationships are critical </a:t>
            </a:r>
            <a:r>
              <a:rPr lang="en-GB" dirty="0"/>
              <a:t>– how we treat each other is central to wellbeing both of staff and pupils.</a:t>
            </a:r>
          </a:p>
          <a:p>
            <a:r>
              <a:rPr lang="en-GB" dirty="0"/>
              <a:t>E.g. Do we buy wellbeing support for all our staff? Two tier system? Teacher v TA? Respect difference.</a:t>
            </a:r>
          </a:p>
          <a:p>
            <a:endParaRPr lang="en-GB" dirty="0"/>
          </a:p>
          <a:p>
            <a:r>
              <a:rPr lang="en-GB" b="1" dirty="0"/>
              <a:t>Work hard and play hard </a:t>
            </a:r>
            <a:r>
              <a:rPr lang="en-GB" dirty="0"/>
              <a:t>– we work hard to achieve our goals but in doing so we put people first. Duty of care?</a:t>
            </a:r>
          </a:p>
          <a:p>
            <a:r>
              <a:rPr lang="en-GB" dirty="0"/>
              <a:t>How do we support our staff? WB days/ sensitive leave, RTW interviews, referral to OH. Do we provide opportunity to celebrate achievements?</a:t>
            </a:r>
          </a:p>
          <a:p>
            <a:endParaRPr lang="en-GB" dirty="0"/>
          </a:p>
          <a:p>
            <a:r>
              <a:rPr lang="en-GB" b="1" dirty="0"/>
              <a:t>Team Building; Us before I </a:t>
            </a:r>
            <a:r>
              <a:rPr lang="en-GB" dirty="0"/>
              <a:t>– we use the language of us and our rather than me and I. Far more inclusive and welcoming.</a:t>
            </a:r>
          </a:p>
          <a:p>
            <a:r>
              <a:rPr lang="en-GB" dirty="0"/>
              <a:t>Watch for the language as it betrays how we see things! Working to achieve school goals is far more rewarding. Sharing expertise and resource – sharing helps with workload and builds teams.</a:t>
            </a:r>
          </a:p>
          <a:p>
            <a:endParaRPr lang="en-GB" dirty="0"/>
          </a:p>
          <a:p>
            <a:r>
              <a:rPr lang="en-GB" b="1" dirty="0"/>
              <a:t>Sensible risk taking is welcomed </a:t>
            </a:r>
            <a:r>
              <a:rPr lang="en-GB" dirty="0"/>
              <a:t>– The organisation and leaders allow staff to grow and develop by making mistakes and learning. Having control over your life is key to wellbeing.</a:t>
            </a:r>
          </a:p>
          <a:p>
            <a:endParaRPr lang="en-GB" dirty="0"/>
          </a:p>
          <a:p>
            <a:r>
              <a:rPr lang="en-GB" b="1" dirty="0"/>
              <a:t>Focus; work on what makes a difference </a:t>
            </a:r>
            <a:r>
              <a:rPr lang="en-GB" dirty="0"/>
              <a:t>– Strip out work which doesn’t have impact. Soul destroying and damages wellbeing.</a:t>
            </a:r>
          </a:p>
        </p:txBody>
      </p:sp>
      <p:sp>
        <p:nvSpPr>
          <p:cNvPr id="7" name="Title 1">
            <a:extLst>
              <a:ext uri="{FF2B5EF4-FFF2-40B4-BE49-F238E27FC236}">
                <a16:creationId xmlns:a16="http://schemas.microsoft.com/office/drawing/2014/main" id="{8392A270-5AE6-4218-8A76-FDFE521E8BA0}"/>
              </a:ext>
            </a:extLst>
          </p:cNvPr>
          <p:cNvSpPr txBox="1">
            <a:spLocks/>
          </p:cNvSpPr>
          <p:nvPr/>
        </p:nvSpPr>
        <p:spPr>
          <a:xfrm>
            <a:off x="410402" y="6008127"/>
            <a:ext cx="11248970" cy="621273"/>
          </a:xfrm>
          <a:prstGeom prst="rect">
            <a:avLst/>
          </a:prstGeom>
        </p:spPr>
        <p:txBody>
          <a:bodyPr vert="horz" lIns="91440" tIns="45720" rIns="91440" bIns="45720" rtlCol="0" anchor="b">
            <a:normAutofit/>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r>
              <a:rPr lang="en-GB" dirty="0"/>
              <a:t>Embed wellbeing into your ethos.</a:t>
            </a:r>
          </a:p>
        </p:txBody>
      </p:sp>
    </p:spTree>
    <p:extLst>
      <p:ext uri="{BB962C8B-B14F-4D97-AF65-F5344CB8AC3E}">
        <p14:creationId xmlns:p14="http://schemas.microsoft.com/office/powerpoint/2010/main" val="146095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DA0ABC-BD3B-46F8-B4DC-78E33E8215B0}"/>
              </a:ext>
            </a:extLst>
          </p:cNvPr>
          <p:cNvSpPr>
            <a:spLocks noGrp="1"/>
          </p:cNvSpPr>
          <p:nvPr>
            <p:ph type="sldNum" sz="quarter" idx="12"/>
          </p:nvPr>
        </p:nvSpPr>
        <p:spPr/>
        <p:txBody>
          <a:bodyPr/>
          <a:lstStyle/>
          <a:p>
            <a:fld id="{9CD8D479-8942-46E8-A226-A4E01F7A105C}" type="slidenum">
              <a:rPr lang="en-GB" smtClean="0"/>
              <a:t>9</a:t>
            </a:fld>
            <a:endParaRPr lang="en-GB" dirty="0"/>
          </a:p>
        </p:txBody>
      </p:sp>
      <p:sp>
        <p:nvSpPr>
          <p:cNvPr id="3" name="Date Placeholder 2">
            <a:extLst>
              <a:ext uri="{FF2B5EF4-FFF2-40B4-BE49-F238E27FC236}">
                <a16:creationId xmlns:a16="http://schemas.microsoft.com/office/drawing/2014/main" id="{372474F2-DE2B-4D7C-B983-9D8488B256FD}"/>
              </a:ext>
            </a:extLst>
          </p:cNvPr>
          <p:cNvSpPr>
            <a:spLocks noGrp="1"/>
          </p:cNvSpPr>
          <p:nvPr>
            <p:ph type="dt" sz="half" idx="10"/>
          </p:nvPr>
        </p:nvSpPr>
        <p:spPr/>
        <p:txBody>
          <a:bodyPr/>
          <a:lstStyle/>
          <a:p>
            <a:fld id="{C81B9673-AC7F-4F1F-84E4-F0E5EAAE106D}" type="datetime1">
              <a:rPr lang="en-US" smtClean="0"/>
              <a:pPr/>
              <a:t>5/15/2020</a:t>
            </a:fld>
            <a:endParaRPr lang="en-US" dirty="0"/>
          </a:p>
        </p:txBody>
      </p:sp>
      <p:sp>
        <p:nvSpPr>
          <p:cNvPr id="4" name="Footer Placeholder 3">
            <a:extLst>
              <a:ext uri="{FF2B5EF4-FFF2-40B4-BE49-F238E27FC236}">
                <a16:creationId xmlns:a16="http://schemas.microsoft.com/office/drawing/2014/main" id="{557F4D38-5554-4A27-B091-7B4E8A6A6C5E}"/>
              </a:ext>
            </a:extLst>
          </p:cNvPr>
          <p:cNvSpPr>
            <a:spLocks noGrp="1"/>
          </p:cNvSpPr>
          <p:nvPr>
            <p:ph type="ftr" sz="quarter" idx="11"/>
          </p:nvPr>
        </p:nvSpPr>
        <p:spPr/>
        <p:txBody>
          <a:bodyPr/>
          <a:lstStyle/>
          <a:p>
            <a:r>
              <a:rPr lang="en-US"/>
              <a:t>Add a footer</a:t>
            </a:r>
            <a:endParaRPr lang="en-US" dirty="0"/>
          </a:p>
        </p:txBody>
      </p:sp>
      <p:sp>
        <p:nvSpPr>
          <p:cNvPr id="5" name="Title 1">
            <a:extLst>
              <a:ext uri="{FF2B5EF4-FFF2-40B4-BE49-F238E27FC236}">
                <a16:creationId xmlns:a16="http://schemas.microsoft.com/office/drawing/2014/main" id="{8BCE2622-E5DE-482A-9B80-2EE6511F28AC}"/>
              </a:ext>
            </a:extLst>
          </p:cNvPr>
          <p:cNvSpPr txBox="1">
            <a:spLocks/>
          </p:cNvSpPr>
          <p:nvPr/>
        </p:nvSpPr>
        <p:spPr>
          <a:xfrm>
            <a:off x="410402" y="276087"/>
            <a:ext cx="11447110" cy="679877"/>
          </a:xfrm>
          <a:prstGeom prst="rect">
            <a:avLst/>
          </a:prstGeom>
        </p:spPr>
        <p:txBody>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r>
              <a:rPr lang="en-GB" sz="2800" dirty="0"/>
              <a:t>Wellbeing: Relationships and saying thank you!</a:t>
            </a:r>
          </a:p>
        </p:txBody>
      </p:sp>
      <p:sp>
        <p:nvSpPr>
          <p:cNvPr id="6" name="Rectangle 5">
            <a:extLst>
              <a:ext uri="{FF2B5EF4-FFF2-40B4-BE49-F238E27FC236}">
                <a16:creationId xmlns:a16="http://schemas.microsoft.com/office/drawing/2014/main" id="{5A760E41-E6D3-4F0E-84DA-B36A3BB71083}"/>
              </a:ext>
            </a:extLst>
          </p:cNvPr>
          <p:cNvSpPr/>
          <p:nvPr/>
        </p:nvSpPr>
        <p:spPr>
          <a:xfrm>
            <a:off x="410402" y="948690"/>
            <a:ext cx="11447110" cy="5909310"/>
          </a:xfrm>
          <a:prstGeom prst="rect">
            <a:avLst/>
          </a:prstGeom>
        </p:spPr>
        <p:txBody>
          <a:bodyPr wrap="square">
            <a:spAutoFit/>
          </a:bodyPr>
          <a:lstStyle/>
          <a:p>
            <a:r>
              <a:rPr lang="en-GB" b="1" dirty="0"/>
              <a:t>How do you say thank you to the staff who regularly go the extra mile?</a:t>
            </a:r>
          </a:p>
          <a:p>
            <a:r>
              <a:rPr lang="en-GB" b="1" dirty="0"/>
              <a:t>Is it authentic or tokenistic?   </a:t>
            </a:r>
          </a:p>
          <a:p>
            <a:r>
              <a:rPr lang="en-GB" dirty="0"/>
              <a:t>Some find it easy to do others more difficult. </a:t>
            </a:r>
          </a:p>
          <a:p>
            <a:r>
              <a:rPr lang="en-GB" dirty="0"/>
              <a:t>Study those for whom saying thank you seems automatic.</a:t>
            </a:r>
          </a:p>
          <a:p>
            <a:endParaRPr lang="en-GB" dirty="0"/>
          </a:p>
          <a:p>
            <a:r>
              <a:rPr lang="en-GB" b="1" dirty="0"/>
              <a:t>How do governors express their thanks to the head and staff? </a:t>
            </a:r>
          </a:p>
          <a:p>
            <a:r>
              <a:rPr lang="en-GB" dirty="0"/>
              <a:t>Encourage little and often rather than a one off show of appreciation.</a:t>
            </a:r>
          </a:p>
          <a:p>
            <a:endParaRPr lang="en-GB" dirty="0"/>
          </a:p>
          <a:p>
            <a:r>
              <a:rPr lang="en-GB" b="1" dirty="0"/>
              <a:t>RAK – Random Acts of Kindness</a:t>
            </a:r>
          </a:p>
          <a:p>
            <a:r>
              <a:rPr lang="en-GB" dirty="0"/>
              <a:t>Some schools adopt this and have posters welcoming RAK’s.</a:t>
            </a:r>
          </a:p>
          <a:p>
            <a:r>
              <a:rPr lang="en-GB" dirty="0"/>
              <a:t>Other schools adopt a secret Santa approach to kindness, with small gifts left behind.</a:t>
            </a:r>
          </a:p>
          <a:p>
            <a:r>
              <a:rPr lang="en-GB" dirty="0"/>
              <a:t>Sometimes just a post it note being left behind on someone’s desk. Set up a Slack channel!</a:t>
            </a:r>
          </a:p>
          <a:p>
            <a:endParaRPr lang="en-GB" dirty="0"/>
          </a:p>
          <a:p>
            <a:r>
              <a:rPr lang="en-GB" b="1" dirty="0"/>
              <a:t>The staff room! </a:t>
            </a:r>
            <a:r>
              <a:rPr lang="en-GB" dirty="0"/>
              <a:t>Is a place where wellbeing is fostered? How does your staff room compare?</a:t>
            </a:r>
          </a:p>
          <a:p>
            <a:endParaRPr lang="en-GB" dirty="0"/>
          </a:p>
          <a:p>
            <a:r>
              <a:rPr lang="en-GB" b="1" dirty="0"/>
              <a:t>Challenging acts of unkindness</a:t>
            </a:r>
          </a:p>
          <a:p>
            <a:r>
              <a:rPr lang="en-GB" dirty="0"/>
              <a:t>In some schools saying something unpopular can lead to staff being ostracised.  How do we challenge this?</a:t>
            </a:r>
          </a:p>
          <a:p>
            <a:r>
              <a:rPr lang="en-GB" dirty="0"/>
              <a:t>We’re all unique with our own views and all should be respected.</a:t>
            </a:r>
          </a:p>
          <a:p>
            <a:r>
              <a:rPr lang="en-GB" dirty="0"/>
              <a:t>Do you have a code of conduct/ ethics in terms of how we treat each other?</a:t>
            </a:r>
          </a:p>
          <a:p>
            <a:r>
              <a:rPr lang="en-GB" dirty="0"/>
              <a:t>This is just as important as saying thank you.</a:t>
            </a:r>
          </a:p>
          <a:p>
            <a:endParaRPr lang="en-GB" dirty="0"/>
          </a:p>
        </p:txBody>
      </p:sp>
      <p:pic>
        <p:nvPicPr>
          <p:cNvPr id="8" name="Picture 7">
            <a:extLst>
              <a:ext uri="{FF2B5EF4-FFF2-40B4-BE49-F238E27FC236}">
                <a16:creationId xmlns:a16="http://schemas.microsoft.com/office/drawing/2014/main" id="{96E775F5-D2BE-47B5-99E0-05F067461068}"/>
              </a:ext>
            </a:extLst>
          </p:cNvPr>
          <p:cNvPicPr>
            <a:picLocks noChangeAspect="1"/>
          </p:cNvPicPr>
          <p:nvPr/>
        </p:nvPicPr>
        <p:blipFill rotWithShape="1">
          <a:blip r:embed="rId2"/>
          <a:srcRect l="18081" r="20481"/>
          <a:stretch/>
        </p:blipFill>
        <p:spPr>
          <a:xfrm>
            <a:off x="8243793" y="441457"/>
            <a:ext cx="3537805" cy="2671394"/>
          </a:xfrm>
          <a:prstGeom prst="rect">
            <a:avLst/>
          </a:prstGeom>
        </p:spPr>
      </p:pic>
    </p:spTree>
    <p:extLst>
      <p:ext uri="{BB962C8B-B14F-4D97-AF65-F5344CB8AC3E}">
        <p14:creationId xmlns:p14="http://schemas.microsoft.com/office/powerpoint/2010/main" val="201945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81825-BD9D-47EA-AA9F-F686E2781751}"/>
              </a:ext>
            </a:extLst>
          </p:cNvPr>
          <p:cNvSpPr>
            <a:spLocks noGrp="1"/>
          </p:cNvSpPr>
          <p:nvPr>
            <p:ph type="title"/>
          </p:nvPr>
        </p:nvSpPr>
        <p:spPr>
          <a:xfrm>
            <a:off x="718020" y="276087"/>
            <a:ext cx="10063956" cy="736504"/>
          </a:xfrm>
        </p:spPr>
        <p:txBody>
          <a:bodyPr/>
          <a:lstStyle/>
          <a:p>
            <a:r>
              <a:rPr lang="en-GB" dirty="0"/>
              <a:t>Wellbeing? What would you do here?</a:t>
            </a:r>
          </a:p>
        </p:txBody>
      </p:sp>
      <p:sp>
        <p:nvSpPr>
          <p:cNvPr id="3" name="Slide Number Placeholder 2">
            <a:extLst>
              <a:ext uri="{FF2B5EF4-FFF2-40B4-BE49-F238E27FC236}">
                <a16:creationId xmlns:a16="http://schemas.microsoft.com/office/drawing/2014/main" id="{4C80967E-C082-4BF2-902A-42C1B9ABF4AA}"/>
              </a:ext>
            </a:extLst>
          </p:cNvPr>
          <p:cNvSpPr>
            <a:spLocks noGrp="1"/>
          </p:cNvSpPr>
          <p:nvPr>
            <p:ph type="sldNum" sz="quarter" idx="12"/>
          </p:nvPr>
        </p:nvSpPr>
        <p:spPr/>
        <p:txBody>
          <a:bodyPr/>
          <a:lstStyle/>
          <a:p>
            <a:fld id="{9CD8D479-8942-46E8-A226-A4E01F7A105C}" type="slidenum">
              <a:rPr lang="en-GB" smtClean="0"/>
              <a:t>10</a:t>
            </a:fld>
            <a:endParaRPr lang="en-GB" dirty="0"/>
          </a:p>
        </p:txBody>
      </p:sp>
      <p:sp>
        <p:nvSpPr>
          <p:cNvPr id="4" name="Date Placeholder 3">
            <a:extLst>
              <a:ext uri="{FF2B5EF4-FFF2-40B4-BE49-F238E27FC236}">
                <a16:creationId xmlns:a16="http://schemas.microsoft.com/office/drawing/2014/main" id="{407A7397-2288-4D4E-AF55-E843733A813A}"/>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1680D6D9-D1A9-48B8-AB88-A9FAA46AD800}"/>
              </a:ext>
            </a:extLst>
          </p:cNvPr>
          <p:cNvSpPr>
            <a:spLocks noGrp="1"/>
          </p:cNvSpPr>
          <p:nvPr>
            <p:ph type="ftr" sz="quarter" idx="11"/>
          </p:nvPr>
        </p:nvSpPr>
        <p:spPr/>
        <p:txBody>
          <a:bodyPr/>
          <a:lstStyle/>
          <a:p>
            <a:r>
              <a:rPr lang="en-US"/>
              <a:t>Add a footer</a:t>
            </a:r>
            <a:endParaRPr lang="en-US" dirty="0"/>
          </a:p>
        </p:txBody>
      </p:sp>
      <p:sp>
        <p:nvSpPr>
          <p:cNvPr id="6" name="TextBox 5">
            <a:extLst>
              <a:ext uri="{FF2B5EF4-FFF2-40B4-BE49-F238E27FC236}">
                <a16:creationId xmlns:a16="http://schemas.microsoft.com/office/drawing/2014/main" id="{BD681712-0880-4FF0-8E1C-5599E1AE581B}"/>
              </a:ext>
            </a:extLst>
          </p:cNvPr>
          <p:cNvSpPr txBox="1"/>
          <p:nvPr/>
        </p:nvSpPr>
        <p:spPr>
          <a:xfrm>
            <a:off x="675060" y="1343984"/>
            <a:ext cx="10764145" cy="5078313"/>
          </a:xfrm>
          <a:custGeom>
            <a:avLst/>
            <a:gdLst>
              <a:gd name="connsiteX0" fmla="*/ 0 w 10764145"/>
              <a:gd name="connsiteY0" fmla="*/ 0 h 5078313"/>
              <a:gd name="connsiteX1" fmla="*/ 382725 w 10764145"/>
              <a:gd name="connsiteY1" fmla="*/ 0 h 5078313"/>
              <a:gd name="connsiteX2" fmla="*/ 1196016 w 10764145"/>
              <a:gd name="connsiteY2" fmla="*/ 0 h 5078313"/>
              <a:gd name="connsiteX3" fmla="*/ 1901666 w 10764145"/>
              <a:gd name="connsiteY3" fmla="*/ 0 h 5078313"/>
              <a:gd name="connsiteX4" fmla="*/ 2607315 w 10764145"/>
              <a:gd name="connsiteY4" fmla="*/ 0 h 5078313"/>
              <a:gd name="connsiteX5" fmla="*/ 3205323 w 10764145"/>
              <a:gd name="connsiteY5" fmla="*/ 0 h 5078313"/>
              <a:gd name="connsiteX6" fmla="*/ 3588048 w 10764145"/>
              <a:gd name="connsiteY6" fmla="*/ 0 h 5078313"/>
              <a:gd name="connsiteX7" fmla="*/ 3863132 w 10764145"/>
              <a:gd name="connsiteY7" fmla="*/ 0 h 5078313"/>
              <a:gd name="connsiteX8" fmla="*/ 4461140 w 10764145"/>
              <a:gd name="connsiteY8" fmla="*/ 0 h 5078313"/>
              <a:gd name="connsiteX9" fmla="*/ 5059148 w 10764145"/>
              <a:gd name="connsiteY9" fmla="*/ 0 h 5078313"/>
              <a:gd name="connsiteX10" fmla="*/ 5441873 w 10764145"/>
              <a:gd name="connsiteY10" fmla="*/ 0 h 5078313"/>
              <a:gd name="connsiteX11" fmla="*/ 6039881 w 10764145"/>
              <a:gd name="connsiteY11" fmla="*/ 0 h 5078313"/>
              <a:gd name="connsiteX12" fmla="*/ 6853172 w 10764145"/>
              <a:gd name="connsiteY12" fmla="*/ 0 h 5078313"/>
              <a:gd name="connsiteX13" fmla="*/ 7451180 w 10764145"/>
              <a:gd name="connsiteY13" fmla="*/ 0 h 5078313"/>
              <a:gd name="connsiteX14" fmla="*/ 7941547 w 10764145"/>
              <a:gd name="connsiteY14" fmla="*/ 0 h 5078313"/>
              <a:gd name="connsiteX15" fmla="*/ 8216631 w 10764145"/>
              <a:gd name="connsiteY15" fmla="*/ 0 h 5078313"/>
              <a:gd name="connsiteX16" fmla="*/ 8814639 w 10764145"/>
              <a:gd name="connsiteY16" fmla="*/ 0 h 5078313"/>
              <a:gd name="connsiteX17" fmla="*/ 9305005 w 10764145"/>
              <a:gd name="connsiteY17" fmla="*/ 0 h 5078313"/>
              <a:gd name="connsiteX18" fmla="*/ 9795372 w 10764145"/>
              <a:gd name="connsiteY18" fmla="*/ 0 h 5078313"/>
              <a:gd name="connsiteX19" fmla="*/ 10070456 w 10764145"/>
              <a:gd name="connsiteY19" fmla="*/ 0 h 5078313"/>
              <a:gd name="connsiteX20" fmla="*/ 10764145 w 10764145"/>
              <a:gd name="connsiteY20" fmla="*/ 0 h 5078313"/>
              <a:gd name="connsiteX21" fmla="*/ 10764145 w 10764145"/>
              <a:gd name="connsiteY21" fmla="*/ 411908 h 5078313"/>
              <a:gd name="connsiteX22" fmla="*/ 10764145 w 10764145"/>
              <a:gd name="connsiteY22" fmla="*/ 1077731 h 5078313"/>
              <a:gd name="connsiteX23" fmla="*/ 10764145 w 10764145"/>
              <a:gd name="connsiteY23" fmla="*/ 1743554 h 5078313"/>
              <a:gd name="connsiteX24" fmla="*/ 10764145 w 10764145"/>
              <a:gd name="connsiteY24" fmla="*/ 2257028 h 5078313"/>
              <a:gd name="connsiteX25" fmla="*/ 10764145 w 10764145"/>
              <a:gd name="connsiteY25" fmla="*/ 2872068 h 5078313"/>
              <a:gd name="connsiteX26" fmla="*/ 10764145 w 10764145"/>
              <a:gd name="connsiteY26" fmla="*/ 3283976 h 5078313"/>
              <a:gd name="connsiteX27" fmla="*/ 10764145 w 10764145"/>
              <a:gd name="connsiteY27" fmla="*/ 3949799 h 5078313"/>
              <a:gd name="connsiteX28" fmla="*/ 10764145 w 10764145"/>
              <a:gd name="connsiteY28" fmla="*/ 4412490 h 5078313"/>
              <a:gd name="connsiteX29" fmla="*/ 10764145 w 10764145"/>
              <a:gd name="connsiteY29" fmla="*/ 5078313 h 5078313"/>
              <a:gd name="connsiteX30" fmla="*/ 10166137 w 10764145"/>
              <a:gd name="connsiteY30" fmla="*/ 5078313 h 5078313"/>
              <a:gd name="connsiteX31" fmla="*/ 9568129 w 10764145"/>
              <a:gd name="connsiteY31" fmla="*/ 5078313 h 5078313"/>
              <a:gd name="connsiteX32" fmla="*/ 8754838 w 10764145"/>
              <a:gd name="connsiteY32" fmla="*/ 5078313 h 5078313"/>
              <a:gd name="connsiteX33" fmla="*/ 8264471 w 10764145"/>
              <a:gd name="connsiteY33" fmla="*/ 5078313 h 5078313"/>
              <a:gd name="connsiteX34" fmla="*/ 7881746 w 10764145"/>
              <a:gd name="connsiteY34" fmla="*/ 5078313 h 5078313"/>
              <a:gd name="connsiteX35" fmla="*/ 7283738 w 10764145"/>
              <a:gd name="connsiteY35" fmla="*/ 5078313 h 5078313"/>
              <a:gd name="connsiteX36" fmla="*/ 7008654 w 10764145"/>
              <a:gd name="connsiteY36" fmla="*/ 5078313 h 5078313"/>
              <a:gd name="connsiteX37" fmla="*/ 6518288 w 10764145"/>
              <a:gd name="connsiteY37" fmla="*/ 5078313 h 5078313"/>
              <a:gd name="connsiteX38" fmla="*/ 6027921 w 10764145"/>
              <a:gd name="connsiteY38" fmla="*/ 5078313 h 5078313"/>
              <a:gd name="connsiteX39" fmla="*/ 5322272 w 10764145"/>
              <a:gd name="connsiteY39" fmla="*/ 5078313 h 5078313"/>
              <a:gd name="connsiteX40" fmla="*/ 4831905 w 10764145"/>
              <a:gd name="connsiteY40" fmla="*/ 5078313 h 5078313"/>
              <a:gd name="connsiteX41" fmla="*/ 4341538 w 10764145"/>
              <a:gd name="connsiteY41" fmla="*/ 5078313 h 5078313"/>
              <a:gd name="connsiteX42" fmla="*/ 3958813 w 10764145"/>
              <a:gd name="connsiteY42" fmla="*/ 5078313 h 5078313"/>
              <a:gd name="connsiteX43" fmla="*/ 3145522 w 10764145"/>
              <a:gd name="connsiteY43" fmla="*/ 5078313 h 5078313"/>
              <a:gd name="connsiteX44" fmla="*/ 2762797 w 10764145"/>
              <a:gd name="connsiteY44" fmla="*/ 5078313 h 5078313"/>
              <a:gd name="connsiteX45" fmla="*/ 2272431 w 10764145"/>
              <a:gd name="connsiteY45" fmla="*/ 5078313 h 5078313"/>
              <a:gd name="connsiteX46" fmla="*/ 1459140 w 10764145"/>
              <a:gd name="connsiteY46" fmla="*/ 5078313 h 5078313"/>
              <a:gd name="connsiteX47" fmla="*/ 1076414 w 10764145"/>
              <a:gd name="connsiteY47" fmla="*/ 5078313 h 5078313"/>
              <a:gd name="connsiteX48" fmla="*/ 693689 w 10764145"/>
              <a:gd name="connsiteY48" fmla="*/ 5078313 h 5078313"/>
              <a:gd name="connsiteX49" fmla="*/ 0 w 10764145"/>
              <a:gd name="connsiteY49" fmla="*/ 5078313 h 5078313"/>
              <a:gd name="connsiteX50" fmla="*/ 0 w 10764145"/>
              <a:gd name="connsiteY50" fmla="*/ 4463273 h 5078313"/>
              <a:gd name="connsiteX51" fmla="*/ 0 w 10764145"/>
              <a:gd name="connsiteY51" fmla="*/ 3949799 h 5078313"/>
              <a:gd name="connsiteX52" fmla="*/ 0 w 10764145"/>
              <a:gd name="connsiteY52" fmla="*/ 3487108 h 5078313"/>
              <a:gd name="connsiteX53" fmla="*/ 0 w 10764145"/>
              <a:gd name="connsiteY53" fmla="*/ 2922851 h 5078313"/>
              <a:gd name="connsiteX54" fmla="*/ 0 w 10764145"/>
              <a:gd name="connsiteY54" fmla="*/ 2460161 h 5078313"/>
              <a:gd name="connsiteX55" fmla="*/ 0 w 10764145"/>
              <a:gd name="connsiteY55" fmla="*/ 1997470 h 5078313"/>
              <a:gd name="connsiteX56" fmla="*/ 0 w 10764145"/>
              <a:gd name="connsiteY56" fmla="*/ 1382430 h 5078313"/>
              <a:gd name="connsiteX57" fmla="*/ 0 w 10764145"/>
              <a:gd name="connsiteY57" fmla="*/ 716606 h 5078313"/>
              <a:gd name="connsiteX58" fmla="*/ 0 w 10764145"/>
              <a:gd name="connsiteY58" fmla="*/ 0 h 5078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764145" h="5078313" extrusionOk="0">
                <a:moveTo>
                  <a:pt x="0" y="0"/>
                </a:moveTo>
                <a:cubicBezTo>
                  <a:pt x="87878" y="-43329"/>
                  <a:pt x="275262" y="33483"/>
                  <a:pt x="382725" y="0"/>
                </a:cubicBezTo>
                <a:cubicBezTo>
                  <a:pt x="490188" y="-33483"/>
                  <a:pt x="870477" y="3972"/>
                  <a:pt x="1196016" y="0"/>
                </a:cubicBezTo>
                <a:cubicBezTo>
                  <a:pt x="1521555" y="-3972"/>
                  <a:pt x="1712963" y="43021"/>
                  <a:pt x="1901666" y="0"/>
                </a:cubicBezTo>
                <a:cubicBezTo>
                  <a:pt x="2090369" y="-43021"/>
                  <a:pt x="2336777" y="36515"/>
                  <a:pt x="2607315" y="0"/>
                </a:cubicBezTo>
                <a:cubicBezTo>
                  <a:pt x="2877853" y="-36515"/>
                  <a:pt x="2912727" y="59262"/>
                  <a:pt x="3205323" y="0"/>
                </a:cubicBezTo>
                <a:cubicBezTo>
                  <a:pt x="3497919" y="-59262"/>
                  <a:pt x="3436268" y="25557"/>
                  <a:pt x="3588048" y="0"/>
                </a:cubicBezTo>
                <a:cubicBezTo>
                  <a:pt x="3739829" y="-25557"/>
                  <a:pt x="3755982" y="24347"/>
                  <a:pt x="3863132" y="0"/>
                </a:cubicBezTo>
                <a:cubicBezTo>
                  <a:pt x="3970282" y="-24347"/>
                  <a:pt x="4269269" y="13146"/>
                  <a:pt x="4461140" y="0"/>
                </a:cubicBezTo>
                <a:cubicBezTo>
                  <a:pt x="4653011" y="-13146"/>
                  <a:pt x="4828304" y="31003"/>
                  <a:pt x="5059148" y="0"/>
                </a:cubicBezTo>
                <a:cubicBezTo>
                  <a:pt x="5289992" y="-31003"/>
                  <a:pt x="5262381" y="10280"/>
                  <a:pt x="5441873" y="0"/>
                </a:cubicBezTo>
                <a:cubicBezTo>
                  <a:pt x="5621366" y="-10280"/>
                  <a:pt x="5871695" y="51869"/>
                  <a:pt x="6039881" y="0"/>
                </a:cubicBezTo>
                <a:cubicBezTo>
                  <a:pt x="6208067" y="-51869"/>
                  <a:pt x="6683439" y="57150"/>
                  <a:pt x="6853172" y="0"/>
                </a:cubicBezTo>
                <a:cubicBezTo>
                  <a:pt x="7022905" y="-57150"/>
                  <a:pt x="7325062" y="4590"/>
                  <a:pt x="7451180" y="0"/>
                </a:cubicBezTo>
                <a:cubicBezTo>
                  <a:pt x="7577298" y="-4590"/>
                  <a:pt x="7744220" y="29530"/>
                  <a:pt x="7941547" y="0"/>
                </a:cubicBezTo>
                <a:cubicBezTo>
                  <a:pt x="8138874" y="-29530"/>
                  <a:pt x="8101567" y="4174"/>
                  <a:pt x="8216631" y="0"/>
                </a:cubicBezTo>
                <a:cubicBezTo>
                  <a:pt x="8331695" y="-4174"/>
                  <a:pt x="8539488" y="906"/>
                  <a:pt x="8814639" y="0"/>
                </a:cubicBezTo>
                <a:cubicBezTo>
                  <a:pt x="9089790" y="-906"/>
                  <a:pt x="9172498" y="47266"/>
                  <a:pt x="9305005" y="0"/>
                </a:cubicBezTo>
                <a:cubicBezTo>
                  <a:pt x="9437512" y="-47266"/>
                  <a:pt x="9643068" y="38660"/>
                  <a:pt x="9795372" y="0"/>
                </a:cubicBezTo>
                <a:cubicBezTo>
                  <a:pt x="9947676" y="-38660"/>
                  <a:pt x="9968948" y="465"/>
                  <a:pt x="10070456" y="0"/>
                </a:cubicBezTo>
                <a:cubicBezTo>
                  <a:pt x="10171964" y="-465"/>
                  <a:pt x="10484460" y="75178"/>
                  <a:pt x="10764145" y="0"/>
                </a:cubicBezTo>
                <a:cubicBezTo>
                  <a:pt x="10811761" y="185539"/>
                  <a:pt x="10752731" y="293226"/>
                  <a:pt x="10764145" y="411908"/>
                </a:cubicBezTo>
                <a:cubicBezTo>
                  <a:pt x="10775559" y="530590"/>
                  <a:pt x="10740093" y="843466"/>
                  <a:pt x="10764145" y="1077731"/>
                </a:cubicBezTo>
                <a:cubicBezTo>
                  <a:pt x="10788197" y="1311996"/>
                  <a:pt x="10727858" y="1518788"/>
                  <a:pt x="10764145" y="1743554"/>
                </a:cubicBezTo>
                <a:cubicBezTo>
                  <a:pt x="10800432" y="1968320"/>
                  <a:pt x="10732736" y="2002395"/>
                  <a:pt x="10764145" y="2257028"/>
                </a:cubicBezTo>
                <a:cubicBezTo>
                  <a:pt x="10795554" y="2511661"/>
                  <a:pt x="10692630" y="2610548"/>
                  <a:pt x="10764145" y="2872068"/>
                </a:cubicBezTo>
                <a:cubicBezTo>
                  <a:pt x="10835660" y="3133588"/>
                  <a:pt x="10759417" y="3091296"/>
                  <a:pt x="10764145" y="3283976"/>
                </a:cubicBezTo>
                <a:cubicBezTo>
                  <a:pt x="10768873" y="3476656"/>
                  <a:pt x="10711509" y="3675185"/>
                  <a:pt x="10764145" y="3949799"/>
                </a:cubicBezTo>
                <a:cubicBezTo>
                  <a:pt x="10816781" y="4224413"/>
                  <a:pt x="10753978" y="4267403"/>
                  <a:pt x="10764145" y="4412490"/>
                </a:cubicBezTo>
                <a:cubicBezTo>
                  <a:pt x="10774312" y="4557577"/>
                  <a:pt x="10755968" y="4807744"/>
                  <a:pt x="10764145" y="5078313"/>
                </a:cubicBezTo>
                <a:cubicBezTo>
                  <a:pt x="10564704" y="5118422"/>
                  <a:pt x="10463593" y="5023236"/>
                  <a:pt x="10166137" y="5078313"/>
                </a:cubicBezTo>
                <a:cubicBezTo>
                  <a:pt x="9868681" y="5133390"/>
                  <a:pt x="9696771" y="5047516"/>
                  <a:pt x="9568129" y="5078313"/>
                </a:cubicBezTo>
                <a:cubicBezTo>
                  <a:pt x="9439487" y="5109110"/>
                  <a:pt x="9004603" y="5035811"/>
                  <a:pt x="8754838" y="5078313"/>
                </a:cubicBezTo>
                <a:cubicBezTo>
                  <a:pt x="8505073" y="5120815"/>
                  <a:pt x="8430619" y="5027037"/>
                  <a:pt x="8264471" y="5078313"/>
                </a:cubicBezTo>
                <a:cubicBezTo>
                  <a:pt x="8098323" y="5129589"/>
                  <a:pt x="8023397" y="5034537"/>
                  <a:pt x="7881746" y="5078313"/>
                </a:cubicBezTo>
                <a:cubicBezTo>
                  <a:pt x="7740096" y="5122089"/>
                  <a:pt x="7443492" y="5016346"/>
                  <a:pt x="7283738" y="5078313"/>
                </a:cubicBezTo>
                <a:cubicBezTo>
                  <a:pt x="7123984" y="5140280"/>
                  <a:pt x="7135625" y="5068424"/>
                  <a:pt x="7008654" y="5078313"/>
                </a:cubicBezTo>
                <a:cubicBezTo>
                  <a:pt x="6881683" y="5088202"/>
                  <a:pt x="6709027" y="5021711"/>
                  <a:pt x="6518288" y="5078313"/>
                </a:cubicBezTo>
                <a:cubicBezTo>
                  <a:pt x="6327549" y="5134915"/>
                  <a:pt x="6141849" y="5029494"/>
                  <a:pt x="6027921" y="5078313"/>
                </a:cubicBezTo>
                <a:cubicBezTo>
                  <a:pt x="5913993" y="5127132"/>
                  <a:pt x="5554372" y="5066687"/>
                  <a:pt x="5322272" y="5078313"/>
                </a:cubicBezTo>
                <a:cubicBezTo>
                  <a:pt x="5090172" y="5089939"/>
                  <a:pt x="4932648" y="5027498"/>
                  <a:pt x="4831905" y="5078313"/>
                </a:cubicBezTo>
                <a:cubicBezTo>
                  <a:pt x="4731162" y="5129128"/>
                  <a:pt x="4554055" y="5033855"/>
                  <a:pt x="4341538" y="5078313"/>
                </a:cubicBezTo>
                <a:cubicBezTo>
                  <a:pt x="4129021" y="5122771"/>
                  <a:pt x="4073371" y="5073420"/>
                  <a:pt x="3958813" y="5078313"/>
                </a:cubicBezTo>
                <a:cubicBezTo>
                  <a:pt x="3844255" y="5083206"/>
                  <a:pt x="3375514" y="5025807"/>
                  <a:pt x="3145522" y="5078313"/>
                </a:cubicBezTo>
                <a:cubicBezTo>
                  <a:pt x="2915530" y="5130819"/>
                  <a:pt x="2926412" y="5067831"/>
                  <a:pt x="2762797" y="5078313"/>
                </a:cubicBezTo>
                <a:cubicBezTo>
                  <a:pt x="2599183" y="5088795"/>
                  <a:pt x="2457863" y="5043981"/>
                  <a:pt x="2272431" y="5078313"/>
                </a:cubicBezTo>
                <a:cubicBezTo>
                  <a:pt x="2086999" y="5112645"/>
                  <a:pt x="1624939" y="5036520"/>
                  <a:pt x="1459140" y="5078313"/>
                </a:cubicBezTo>
                <a:cubicBezTo>
                  <a:pt x="1293341" y="5120106"/>
                  <a:pt x="1172470" y="5078181"/>
                  <a:pt x="1076414" y="5078313"/>
                </a:cubicBezTo>
                <a:cubicBezTo>
                  <a:pt x="980358" y="5078445"/>
                  <a:pt x="822291" y="5061629"/>
                  <a:pt x="693689" y="5078313"/>
                </a:cubicBezTo>
                <a:cubicBezTo>
                  <a:pt x="565088" y="5094997"/>
                  <a:pt x="268663" y="5067699"/>
                  <a:pt x="0" y="5078313"/>
                </a:cubicBezTo>
                <a:cubicBezTo>
                  <a:pt x="-11610" y="4883282"/>
                  <a:pt x="65327" y="4722164"/>
                  <a:pt x="0" y="4463273"/>
                </a:cubicBezTo>
                <a:cubicBezTo>
                  <a:pt x="-65327" y="4204382"/>
                  <a:pt x="10671" y="4110427"/>
                  <a:pt x="0" y="3949799"/>
                </a:cubicBezTo>
                <a:cubicBezTo>
                  <a:pt x="-10671" y="3789171"/>
                  <a:pt x="5205" y="3637682"/>
                  <a:pt x="0" y="3487108"/>
                </a:cubicBezTo>
                <a:cubicBezTo>
                  <a:pt x="-5205" y="3336534"/>
                  <a:pt x="60342" y="3065694"/>
                  <a:pt x="0" y="2922851"/>
                </a:cubicBezTo>
                <a:cubicBezTo>
                  <a:pt x="-60342" y="2780008"/>
                  <a:pt x="41878" y="2615044"/>
                  <a:pt x="0" y="2460161"/>
                </a:cubicBezTo>
                <a:cubicBezTo>
                  <a:pt x="-41878" y="2305278"/>
                  <a:pt x="15901" y="2090970"/>
                  <a:pt x="0" y="1997470"/>
                </a:cubicBezTo>
                <a:cubicBezTo>
                  <a:pt x="-15901" y="1903970"/>
                  <a:pt x="64924" y="1614437"/>
                  <a:pt x="0" y="1382430"/>
                </a:cubicBezTo>
                <a:cubicBezTo>
                  <a:pt x="-64924" y="1150423"/>
                  <a:pt x="54575" y="1030414"/>
                  <a:pt x="0" y="716606"/>
                </a:cubicBezTo>
                <a:cubicBezTo>
                  <a:pt x="-54575" y="402798"/>
                  <a:pt x="73820" y="232393"/>
                  <a:pt x="0" y="0"/>
                </a:cubicBezTo>
                <a:close/>
              </a:path>
            </a:pathLst>
          </a:custGeom>
          <a:noFill/>
          <a:ln>
            <a:solidFill>
              <a:schemeClr val="tx1"/>
            </a:solidFill>
            <a:extLst>
              <a:ext uri="{C807C97D-BFC1-408E-A445-0C87EB9F89A2}">
                <ask:lineSketchStyleProps xmlns:ask="http://schemas.microsoft.com/office/drawing/2018/sketchyshapes" sd="2549802694">
                  <a:prstGeom prst="rect">
                    <a:avLst/>
                  </a:prstGeom>
                  <ask:type>
                    <ask:lineSketchScribble/>
                  </ask:type>
                </ask:lineSketchStyleProps>
              </a:ext>
            </a:extLst>
          </a:ln>
        </p:spPr>
        <p:txBody>
          <a:bodyPr wrap="square" rtlCol="0">
            <a:spAutoFit/>
          </a:bodyPr>
          <a:lstStyle/>
          <a:p>
            <a:r>
              <a:rPr lang="en-GB" dirty="0"/>
              <a:t>Scenario:</a:t>
            </a:r>
          </a:p>
          <a:p>
            <a:endParaRPr lang="en-GB" dirty="0"/>
          </a:p>
          <a:p>
            <a:r>
              <a:rPr lang="en-GB" dirty="0"/>
              <a:t>I visited a school where a young teacher and his partner had just got married and wanted to travel the world before they thought about children. They came with a request to the headteacher that they take a year out of school that covered one academic year.</a:t>
            </a:r>
          </a:p>
          <a:p>
            <a:endParaRPr lang="en-GB" dirty="0"/>
          </a:p>
          <a:p>
            <a:r>
              <a:rPr lang="en-GB" dirty="0"/>
              <a:t>How would you respond to this request?</a:t>
            </a:r>
          </a:p>
          <a:p>
            <a:endParaRPr lang="en-GB" dirty="0"/>
          </a:p>
          <a:p>
            <a:endParaRPr lang="en-GB" dirty="0"/>
          </a:p>
          <a:p>
            <a:endParaRPr lang="en-GB" dirty="0"/>
          </a:p>
          <a:p>
            <a:endParaRPr lang="en-GB" dirty="0"/>
          </a:p>
          <a:p>
            <a:r>
              <a:rPr lang="en-GB" dirty="0"/>
              <a:t>What are your reasons for making the decision that you did?</a:t>
            </a:r>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2458659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9CD52-9D7D-437D-99DF-19B783E60BC1}"/>
              </a:ext>
            </a:extLst>
          </p:cNvPr>
          <p:cNvSpPr>
            <a:spLocks noGrp="1"/>
          </p:cNvSpPr>
          <p:nvPr>
            <p:ph type="title"/>
          </p:nvPr>
        </p:nvSpPr>
        <p:spPr>
          <a:xfrm>
            <a:off x="340468" y="276087"/>
            <a:ext cx="11420272" cy="657768"/>
          </a:xfrm>
        </p:spPr>
        <p:txBody>
          <a:bodyPr/>
          <a:lstStyle/>
          <a:p>
            <a:pPr algn="ctr"/>
            <a:r>
              <a:rPr lang="en-GB" dirty="0"/>
              <a:t>Relationships and respect – wellbeing audit</a:t>
            </a:r>
          </a:p>
        </p:txBody>
      </p:sp>
      <p:sp>
        <p:nvSpPr>
          <p:cNvPr id="3" name="Slide Number Placeholder 2">
            <a:extLst>
              <a:ext uri="{FF2B5EF4-FFF2-40B4-BE49-F238E27FC236}">
                <a16:creationId xmlns:a16="http://schemas.microsoft.com/office/drawing/2014/main" id="{F43FC312-1AAE-4DD7-A805-5CE4A5D5CDA8}"/>
              </a:ext>
            </a:extLst>
          </p:cNvPr>
          <p:cNvSpPr>
            <a:spLocks noGrp="1"/>
          </p:cNvSpPr>
          <p:nvPr>
            <p:ph type="sldNum" sz="quarter" idx="12"/>
          </p:nvPr>
        </p:nvSpPr>
        <p:spPr/>
        <p:txBody>
          <a:bodyPr/>
          <a:lstStyle/>
          <a:p>
            <a:fld id="{9CD8D479-8942-46E8-A226-A4E01F7A105C}" type="slidenum">
              <a:rPr lang="en-GB" smtClean="0"/>
              <a:t>11</a:t>
            </a:fld>
            <a:endParaRPr lang="en-GB" dirty="0"/>
          </a:p>
        </p:txBody>
      </p:sp>
      <p:sp>
        <p:nvSpPr>
          <p:cNvPr id="4" name="Date Placeholder 3">
            <a:extLst>
              <a:ext uri="{FF2B5EF4-FFF2-40B4-BE49-F238E27FC236}">
                <a16:creationId xmlns:a16="http://schemas.microsoft.com/office/drawing/2014/main" id="{18C0D038-76EC-470F-A66A-F77DE8B4DEC3}"/>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7D545B47-B9D5-434E-86BA-9191CB3DC35F}"/>
              </a:ext>
            </a:extLst>
          </p:cNvPr>
          <p:cNvSpPr>
            <a:spLocks noGrp="1"/>
          </p:cNvSpPr>
          <p:nvPr>
            <p:ph type="ftr" sz="quarter" idx="11"/>
          </p:nvPr>
        </p:nvSpPr>
        <p:spPr/>
        <p:txBody>
          <a:bodyPr/>
          <a:lstStyle/>
          <a:p>
            <a:r>
              <a:rPr lang="en-US"/>
              <a:t>Add a footer</a:t>
            </a:r>
            <a:endParaRPr lang="en-US" dirty="0"/>
          </a:p>
        </p:txBody>
      </p:sp>
      <p:graphicFrame>
        <p:nvGraphicFramePr>
          <p:cNvPr id="9" name="Table 9">
            <a:extLst>
              <a:ext uri="{FF2B5EF4-FFF2-40B4-BE49-F238E27FC236}">
                <a16:creationId xmlns:a16="http://schemas.microsoft.com/office/drawing/2014/main" id="{0A023052-E672-42A5-8EC7-F4A8E474CA0C}"/>
              </a:ext>
            </a:extLst>
          </p:cNvPr>
          <p:cNvGraphicFramePr>
            <a:graphicFrameLocks noGrp="1"/>
          </p:cNvGraphicFramePr>
          <p:nvPr>
            <p:extLst>
              <p:ext uri="{D42A27DB-BD31-4B8C-83A1-F6EECF244321}">
                <p14:modId xmlns:p14="http://schemas.microsoft.com/office/powerpoint/2010/main" val="755999146"/>
              </p:ext>
            </p:extLst>
          </p:nvPr>
        </p:nvGraphicFramePr>
        <p:xfrm>
          <a:off x="611762" y="1137955"/>
          <a:ext cx="11148978" cy="5155842"/>
        </p:xfrm>
        <a:graphic>
          <a:graphicData uri="http://schemas.openxmlformats.org/drawingml/2006/table">
            <a:tbl>
              <a:tblPr firstRow="1" bandRow="1">
                <a:tableStyleId>{3B4B98B0-60AC-42C2-AFA5-B58CD77FA1E5}</a:tableStyleId>
              </a:tblPr>
              <a:tblGrid>
                <a:gridCol w="3716326">
                  <a:extLst>
                    <a:ext uri="{9D8B030D-6E8A-4147-A177-3AD203B41FA5}">
                      <a16:colId xmlns:a16="http://schemas.microsoft.com/office/drawing/2014/main" val="3016129978"/>
                    </a:ext>
                  </a:extLst>
                </a:gridCol>
                <a:gridCol w="3716326">
                  <a:extLst>
                    <a:ext uri="{9D8B030D-6E8A-4147-A177-3AD203B41FA5}">
                      <a16:colId xmlns:a16="http://schemas.microsoft.com/office/drawing/2014/main" val="2548802970"/>
                    </a:ext>
                  </a:extLst>
                </a:gridCol>
                <a:gridCol w="3716326">
                  <a:extLst>
                    <a:ext uri="{9D8B030D-6E8A-4147-A177-3AD203B41FA5}">
                      <a16:colId xmlns:a16="http://schemas.microsoft.com/office/drawing/2014/main" val="3454084846"/>
                    </a:ext>
                  </a:extLst>
                </a:gridCol>
              </a:tblGrid>
              <a:tr h="1052010">
                <a:tc>
                  <a:txBody>
                    <a:bodyPr/>
                    <a:lstStyle/>
                    <a:p>
                      <a:pPr algn="ctr"/>
                      <a:r>
                        <a:rPr lang="en-GB" dirty="0"/>
                        <a:t>Aspect of school life</a:t>
                      </a:r>
                    </a:p>
                  </a:txBody>
                  <a:tcPr/>
                </a:tc>
                <a:tc>
                  <a:txBody>
                    <a:bodyPr/>
                    <a:lstStyle/>
                    <a:p>
                      <a:pPr algn="ctr"/>
                      <a:r>
                        <a:rPr lang="en-GB" dirty="0"/>
                        <a:t>What we do now to foster positive wellbeing</a:t>
                      </a:r>
                    </a:p>
                  </a:txBody>
                  <a:tcPr/>
                </a:tc>
                <a:tc>
                  <a:txBody>
                    <a:bodyPr/>
                    <a:lstStyle/>
                    <a:p>
                      <a:pPr algn="ctr"/>
                      <a:r>
                        <a:rPr lang="en-GB" dirty="0"/>
                        <a:t>Even better if…</a:t>
                      </a:r>
                    </a:p>
                  </a:txBody>
                  <a:tcPr/>
                </a:tc>
                <a:extLst>
                  <a:ext uri="{0D108BD9-81ED-4DB2-BD59-A6C34878D82A}">
                    <a16:rowId xmlns:a16="http://schemas.microsoft.com/office/drawing/2014/main" val="699364635"/>
                  </a:ext>
                </a:extLst>
              </a:tr>
              <a:tr h="1052010">
                <a:tc>
                  <a:txBody>
                    <a:bodyPr/>
                    <a:lstStyle/>
                    <a:p>
                      <a:pPr algn="l"/>
                      <a:r>
                        <a:rPr lang="en-GB" dirty="0"/>
                        <a:t>Saying thank you and showing appreciation</a:t>
                      </a:r>
                    </a:p>
                  </a:txBody>
                  <a:tcPr/>
                </a:tc>
                <a:tc>
                  <a:txBody>
                    <a:bodyPr/>
                    <a:lstStyle/>
                    <a:p>
                      <a:pPr algn="ctr"/>
                      <a:endParaRPr lang="en-GB" dirty="0"/>
                    </a:p>
                  </a:txBody>
                  <a:tcPr/>
                </a:tc>
                <a:tc>
                  <a:txBody>
                    <a:bodyPr/>
                    <a:lstStyle/>
                    <a:p>
                      <a:pPr algn="ctr"/>
                      <a:endParaRPr lang="en-GB"/>
                    </a:p>
                  </a:txBody>
                  <a:tcPr/>
                </a:tc>
                <a:extLst>
                  <a:ext uri="{0D108BD9-81ED-4DB2-BD59-A6C34878D82A}">
                    <a16:rowId xmlns:a16="http://schemas.microsoft.com/office/drawing/2014/main" val="1342661502"/>
                  </a:ext>
                </a:extLst>
              </a:tr>
              <a:tr h="1017274">
                <a:tc>
                  <a:txBody>
                    <a:bodyPr/>
                    <a:lstStyle/>
                    <a:p>
                      <a:pPr algn="l"/>
                      <a:r>
                        <a:rPr lang="en-GB" dirty="0"/>
                        <a:t>The staff room “atmosphere”</a:t>
                      </a:r>
                    </a:p>
                  </a:txBody>
                  <a:tcPr/>
                </a:tc>
                <a:tc>
                  <a:txBody>
                    <a:bodyPr/>
                    <a:lstStyle/>
                    <a:p>
                      <a:pPr algn="ctr"/>
                      <a:endParaRPr lang="en-GB" dirty="0"/>
                    </a:p>
                  </a:txBody>
                  <a:tcPr/>
                </a:tc>
                <a:tc>
                  <a:txBody>
                    <a:bodyPr/>
                    <a:lstStyle/>
                    <a:p>
                      <a:pPr algn="ctr"/>
                      <a:endParaRPr lang="en-GB"/>
                    </a:p>
                  </a:txBody>
                  <a:tcPr/>
                </a:tc>
                <a:extLst>
                  <a:ext uri="{0D108BD9-81ED-4DB2-BD59-A6C34878D82A}">
                    <a16:rowId xmlns:a16="http://schemas.microsoft.com/office/drawing/2014/main" val="346425641"/>
                  </a:ext>
                </a:extLst>
              </a:tr>
              <a:tr h="1017274">
                <a:tc>
                  <a:txBody>
                    <a:bodyPr/>
                    <a:lstStyle/>
                    <a:p>
                      <a:pPr algn="l"/>
                      <a:r>
                        <a:rPr lang="en-GB" dirty="0"/>
                        <a:t>Challenging unkindness</a:t>
                      </a:r>
                    </a:p>
                  </a:txBody>
                  <a:tcPr/>
                </a:tc>
                <a:tc>
                  <a:txBody>
                    <a:bodyPr/>
                    <a:lstStyle/>
                    <a:p>
                      <a:pPr algn="ctr"/>
                      <a:endParaRPr lang="en-GB" dirty="0"/>
                    </a:p>
                  </a:txBody>
                  <a:tcPr/>
                </a:tc>
                <a:tc>
                  <a:txBody>
                    <a:bodyPr/>
                    <a:lstStyle/>
                    <a:p>
                      <a:pPr algn="ctr"/>
                      <a:endParaRPr lang="en-GB"/>
                    </a:p>
                  </a:txBody>
                  <a:tcPr/>
                </a:tc>
                <a:extLst>
                  <a:ext uri="{0D108BD9-81ED-4DB2-BD59-A6C34878D82A}">
                    <a16:rowId xmlns:a16="http://schemas.microsoft.com/office/drawing/2014/main" val="4081798140"/>
                  </a:ext>
                </a:extLst>
              </a:tr>
              <a:tr h="1017274">
                <a:tc>
                  <a:txBody>
                    <a:bodyPr/>
                    <a:lstStyle/>
                    <a:p>
                      <a:pPr algn="l"/>
                      <a:r>
                        <a:rPr lang="en-GB" dirty="0"/>
                        <a:t>How do governors support the head and school?</a:t>
                      </a:r>
                    </a:p>
                  </a:txBody>
                  <a:tcPr/>
                </a:tc>
                <a:tc>
                  <a:txBody>
                    <a:bodyPr/>
                    <a:lstStyle/>
                    <a:p>
                      <a:pPr algn="ctr"/>
                      <a:endParaRPr lang="en-GB" dirty="0"/>
                    </a:p>
                  </a:txBody>
                  <a:tcPr/>
                </a:tc>
                <a:tc>
                  <a:txBody>
                    <a:bodyPr/>
                    <a:lstStyle/>
                    <a:p>
                      <a:pPr algn="ctr"/>
                      <a:endParaRPr lang="en-GB" dirty="0"/>
                    </a:p>
                  </a:txBody>
                  <a:tcPr/>
                </a:tc>
                <a:extLst>
                  <a:ext uri="{0D108BD9-81ED-4DB2-BD59-A6C34878D82A}">
                    <a16:rowId xmlns:a16="http://schemas.microsoft.com/office/drawing/2014/main" val="4254201947"/>
                  </a:ext>
                </a:extLst>
              </a:tr>
            </a:tbl>
          </a:graphicData>
        </a:graphic>
      </p:graphicFrame>
    </p:spTree>
    <p:extLst>
      <p:ext uri="{BB962C8B-B14F-4D97-AF65-F5344CB8AC3E}">
        <p14:creationId xmlns:p14="http://schemas.microsoft.com/office/powerpoint/2010/main" val="1676739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CCEAE-3E5F-4069-9D68-2B16B4BD7C3B}"/>
              </a:ext>
            </a:extLst>
          </p:cNvPr>
          <p:cNvSpPr>
            <a:spLocks noGrp="1"/>
          </p:cNvSpPr>
          <p:nvPr>
            <p:ph type="title"/>
          </p:nvPr>
        </p:nvSpPr>
        <p:spPr>
          <a:xfrm>
            <a:off x="410401" y="151396"/>
            <a:ext cx="11321155" cy="1183566"/>
          </a:xfrm>
        </p:spPr>
        <p:txBody>
          <a:bodyPr/>
          <a:lstStyle/>
          <a:p>
            <a:r>
              <a:rPr lang="en-GB" dirty="0"/>
              <a:t>Work hard, play hard…</a:t>
            </a:r>
            <a:br>
              <a:rPr lang="en-GB" dirty="0"/>
            </a:br>
            <a:r>
              <a:rPr lang="en-GB" dirty="0"/>
              <a:t>supporting wellbeing whilst achieving goals </a:t>
            </a:r>
          </a:p>
        </p:txBody>
      </p:sp>
      <p:sp>
        <p:nvSpPr>
          <p:cNvPr id="3" name="Slide Number Placeholder 2">
            <a:extLst>
              <a:ext uri="{FF2B5EF4-FFF2-40B4-BE49-F238E27FC236}">
                <a16:creationId xmlns:a16="http://schemas.microsoft.com/office/drawing/2014/main" id="{2E57E7C9-549C-4F61-A404-F9BCC40EE480}"/>
              </a:ext>
            </a:extLst>
          </p:cNvPr>
          <p:cNvSpPr>
            <a:spLocks noGrp="1"/>
          </p:cNvSpPr>
          <p:nvPr>
            <p:ph type="sldNum" sz="quarter" idx="12"/>
          </p:nvPr>
        </p:nvSpPr>
        <p:spPr/>
        <p:txBody>
          <a:bodyPr/>
          <a:lstStyle/>
          <a:p>
            <a:fld id="{9CD8D479-8942-46E8-A226-A4E01F7A105C}" type="slidenum">
              <a:rPr lang="en-GB" smtClean="0"/>
              <a:t>12</a:t>
            </a:fld>
            <a:endParaRPr lang="en-GB" dirty="0"/>
          </a:p>
        </p:txBody>
      </p:sp>
      <p:sp>
        <p:nvSpPr>
          <p:cNvPr id="4" name="Date Placeholder 3">
            <a:extLst>
              <a:ext uri="{FF2B5EF4-FFF2-40B4-BE49-F238E27FC236}">
                <a16:creationId xmlns:a16="http://schemas.microsoft.com/office/drawing/2014/main" id="{FE3B9AAD-CD87-423E-844E-7CD7C885BE21}"/>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0F1ABFBD-0432-454C-AE46-7ABC9A59C968}"/>
              </a:ext>
            </a:extLst>
          </p:cNvPr>
          <p:cNvSpPr>
            <a:spLocks noGrp="1"/>
          </p:cNvSpPr>
          <p:nvPr>
            <p:ph type="ftr" sz="quarter" idx="11"/>
          </p:nvPr>
        </p:nvSpPr>
        <p:spPr/>
        <p:txBody>
          <a:bodyPr/>
          <a:lstStyle/>
          <a:p>
            <a:r>
              <a:rPr lang="en-US"/>
              <a:t>Add a footer</a:t>
            </a:r>
            <a:endParaRPr lang="en-US" dirty="0"/>
          </a:p>
        </p:txBody>
      </p:sp>
      <p:sp>
        <p:nvSpPr>
          <p:cNvPr id="6" name="Rectangle 5">
            <a:extLst>
              <a:ext uri="{FF2B5EF4-FFF2-40B4-BE49-F238E27FC236}">
                <a16:creationId xmlns:a16="http://schemas.microsoft.com/office/drawing/2014/main" id="{E0419B0D-30A4-4B72-B3DE-40F7340D7D16}"/>
              </a:ext>
            </a:extLst>
          </p:cNvPr>
          <p:cNvSpPr/>
          <p:nvPr/>
        </p:nvSpPr>
        <p:spPr>
          <a:xfrm>
            <a:off x="410400" y="1502804"/>
            <a:ext cx="11321155" cy="4801314"/>
          </a:xfrm>
          <a:prstGeom prst="rect">
            <a:avLst/>
          </a:prstGeom>
        </p:spPr>
        <p:txBody>
          <a:bodyPr wrap="square">
            <a:spAutoFit/>
          </a:bodyPr>
          <a:lstStyle/>
          <a:p>
            <a:r>
              <a:rPr lang="en-GB" b="1" dirty="0"/>
              <a:t>Goals and outcomes are how schools are defined but we have a duty of care to support our staff.</a:t>
            </a:r>
          </a:p>
          <a:p>
            <a:pPr marL="285750" indent="-285750">
              <a:buFontTx/>
              <a:buChar char="-"/>
            </a:pPr>
            <a:r>
              <a:rPr lang="en-GB" i="1" dirty="0"/>
              <a:t>How do we manage staff absence? Not being in touch = not caring, being in touch too much = putting pressure on.</a:t>
            </a:r>
          </a:p>
          <a:p>
            <a:r>
              <a:rPr lang="en-GB" dirty="0"/>
              <a:t>Develop SLT where: SBL is pastoral/ health lead, Head/ Deputy focus on goals – balance to be found.</a:t>
            </a:r>
          </a:p>
          <a:p>
            <a:r>
              <a:rPr lang="en-GB" dirty="0"/>
              <a:t>- </a:t>
            </a:r>
            <a:r>
              <a:rPr lang="en-GB" i="1" dirty="0"/>
              <a:t>How do we support staff health and wellbeing?</a:t>
            </a:r>
          </a:p>
          <a:p>
            <a:r>
              <a:rPr lang="en-GB" dirty="0"/>
              <a:t>RTW interviews: about planning for a safe re-integration to school and whether school can provide additional support/ referral to OH for further advice. Regular check ins aid the sense of being valued.</a:t>
            </a:r>
          </a:p>
          <a:p>
            <a:endParaRPr lang="en-GB" dirty="0"/>
          </a:p>
          <a:p>
            <a:r>
              <a:rPr lang="en-GB" b="1" dirty="0"/>
              <a:t>Understanding and appreciation of the individual and their life outside school including health! </a:t>
            </a:r>
          </a:p>
          <a:p>
            <a:r>
              <a:rPr lang="en-GB" i="1" dirty="0"/>
              <a:t>Do we help staff to have a life outside of school?</a:t>
            </a:r>
          </a:p>
          <a:p>
            <a:r>
              <a:rPr lang="en-GB" dirty="0"/>
              <a:t>Careful and caring management of absence helps to develop relationship where staff will often share issues outside school affecting their ability to perform in school. Also helps with sensitivity to special leave requests.</a:t>
            </a:r>
          </a:p>
          <a:p>
            <a:r>
              <a:rPr lang="en-GB" dirty="0"/>
              <a:t>NAHT members entitled to paid WB day for staff protected under “Wellness and Protect.”</a:t>
            </a:r>
          </a:p>
          <a:p>
            <a:r>
              <a:rPr lang="en-GB" dirty="0"/>
              <a:t>Annual health checks also provided by Schools Advisory Service.</a:t>
            </a:r>
          </a:p>
          <a:p>
            <a:r>
              <a:rPr lang="en-GB" dirty="0"/>
              <a:t>Some operations provided privately under the policy too.</a:t>
            </a:r>
          </a:p>
          <a:p>
            <a:endParaRPr lang="en-GB" dirty="0"/>
          </a:p>
          <a:p>
            <a:r>
              <a:rPr lang="en-GB" dirty="0"/>
              <a:t>Staff are busy so why not provide an adult salad bar in the staff room so that staff don’t need to make a lunch and remember to bring it. One less thing to worry about.</a:t>
            </a:r>
          </a:p>
        </p:txBody>
      </p:sp>
    </p:spTree>
    <p:extLst>
      <p:ext uri="{BB962C8B-B14F-4D97-AF65-F5344CB8AC3E}">
        <p14:creationId xmlns:p14="http://schemas.microsoft.com/office/powerpoint/2010/main" val="1569088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2A0A4-3920-47D3-BD6E-03DDB7F01701}"/>
              </a:ext>
            </a:extLst>
          </p:cNvPr>
          <p:cNvSpPr>
            <a:spLocks noGrp="1"/>
          </p:cNvSpPr>
          <p:nvPr>
            <p:ph type="title"/>
          </p:nvPr>
        </p:nvSpPr>
        <p:spPr>
          <a:xfrm>
            <a:off x="453403" y="0"/>
            <a:ext cx="8918546" cy="1183566"/>
          </a:xfrm>
        </p:spPr>
        <p:txBody>
          <a:bodyPr>
            <a:normAutofit/>
          </a:bodyPr>
          <a:lstStyle/>
          <a:p>
            <a:r>
              <a:rPr lang="en-GB" dirty="0"/>
              <a:t>Managing the stress</a:t>
            </a:r>
            <a:br>
              <a:rPr lang="en-GB" dirty="0"/>
            </a:br>
            <a:endParaRPr lang="en-GB" dirty="0"/>
          </a:p>
        </p:txBody>
      </p:sp>
      <p:sp>
        <p:nvSpPr>
          <p:cNvPr id="3" name="Slide Number Placeholder 2">
            <a:extLst>
              <a:ext uri="{FF2B5EF4-FFF2-40B4-BE49-F238E27FC236}">
                <a16:creationId xmlns:a16="http://schemas.microsoft.com/office/drawing/2014/main" id="{0E5BDA1D-C4DB-4419-A92A-CC49AC245175}"/>
              </a:ext>
            </a:extLst>
          </p:cNvPr>
          <p:cNvSpPr>
            <a:spLocks noGrp="1"/>
          </p:cNvSpPr>
          <p:nvPr>
            <p:ph type="sldNum" sz="quarter" idx="12"/>
          </p:nvPr>
        </p:nvSpPr>
        <p:spPr/>
        <p:txBody>
          <a:bodyPr/>
          <a:lstStyle/>
          <a:p>
            <a:fld id="{9CD8D479-8942-46E8-A226-A4E01F7A105C}" type="slidenum">
              <a:rPr lang="en-GB" smtClean="0"/>
              <a:t>13</a:t>
            </a:fld>
            <a:endParaRPr lang="en-GB" dirty="0"/>
          </a:p>
        </p:txBody>
      </p:sp>
      <p:sp>
        <p:nvSpPr>
          <p:cNvPr id="4" name="Date Placeholder 3">
            <a:extLst>
              <a:ext uri="{FF2B5EF4-FFF2-40B4-BE49-F238E27FC236}">
                <a16:creationId xmlns:a16="http://schemas.microsoft.com/office/drawing/2014/main" id="{643343A8-72D1-4CC1-A292-2628AFA39287}"/>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C35BBA53-B3EB-4C61-82FD-4F0FB68DA385}"/>
              </a:ext>
            </a:extLst>
          </p:cNvPr>
          <p:cNvSpPr>
            <a:spLocks noGrp="1"/>
          </p:cNvSpPr>
          <p:nvPr>
            <p:ph type="ftr" sz="quarter" idx="11"/>
          </p:nvPr>
        </p:nvSpPr>
        <p:spPr/>
        <p:txBody>
          <a:bodyPr/>
          <a:lstStyle/>
          <a:p>
            <a:r>
              <a:rPr lang="en-US"/>
              <a:t>Add a footer</a:t>
            </a:r>
            <a:endParaRPr lang="en-US" dirty="0"/>
          </a:p>
        </p:txBody>
      </p:sp>
      <p:pic>
        <p:nvPicPr>
          <p:cNvPr id="6" name="Picture 5">
            <a:extLst>
              <a:ext uri="{FF2B5EF4-FFF2-40B4-BE49-F238E27FC236}">
                <a16:creationId xmlns:a16="http://schemas.microsoft.com/office/drawing/2014/main" id="{4107805A-B781-493F-96C3-913FD92AF09D}"/>
              </a:ext>
            </a:extLst>
          </p:cNvPr>
          <p:cNvPicPr>
            <a:picLocks noChangeAspect="1"/>
          </p:cNvPicPr>
          <p:nvPr/>
        </p:nvPicPr>
        <p:blipFill>
          <a:blip r:embed="rId2"/>
          <a:stretch>
            <a:fillRect/>
          </a:stretch>
        </p:blipFill>
        <p:spPr>
          <a:xfrm>
            <a:off x="8858992" y="180125"/>
            <a:ext cx="3113475" cy="2595683"/>
          </a:xfrm>
          <a:prstGeom prst="rect">
            <a:avLst/>
          </a:prstGeom>
        </p:spPr>
      </p:pic>
      <p:sp>
        <p:nvSpPr>
          <p:cNvPr id="7" name="Rectangle 6">
            <a:extLst>
              <a:ext uri="{FF2B5EF4-FFF2-40B4-BE49-F238E27FC236}">
                <a16:creationId xmlns:a16="http://schemas.microsoft.com/office/drawing/2014/main" id="{E3CE8381-6214-457D-8358-6AFB9EA05922}"/>
              </a:ext>
            </a:extLst>
          </p:cNvPr>
          <p:cNvSpPr/>
          <p:nvPr/>
        </p:nvSpPr>
        <p:spPr>
          <a:xfrm>
            <a:off x="410402" y="861536"/>
            <a:ext cx="8585156" cy="1200329"/>
          </a:xfrm>
          <a:prstGeom prst="rect">
            <a:avLst/>
          </a:prstGeom>
        </p:spPr>
        <p:txBody>
          <a:bodyPr wrap="square">
            <a:spAutoFit/>
          </a:bodyPr>
          <a:lstStyle/>
          <a:p>
            <a:r>
              <a:rPr lang="en-GB" dirty="0"/>
              <a:t>Working hard and being stressed from time to time are not necessarily bad things. </a:t>
            </a:r>
          </a:p>
          <a:p>
            <a:r>
              <a:rPr lang="en-GB" dirty="0"/>
              <a:t>Working hard without a break and being constantly stressed are! </a:t>
            </a:r>
          </a:p>
          <a:p>
            <a:endParaRPr lang="en-GB" dirty="0"/>
          </a:p>
          <a:p>
            <a:r>
              <a:rPr lang="en-GB" dirty="0"/>
              <a:t>Prolonged cortisol theft affects other hormone production and affects our health.</a:t>
            </a:r>
          </a:p>
        </p:txBody>
      </p:sp>
      <p:sp>
        <p:nvSpPr>
          <p:cNvPr id="8" name="TextBox 7">
            <a:extLst>
              <a:ext uri="{FF2B5EF4-FFF2-40B4-BE49-F238E27FC236}">
                <a16:creationId xmlns:a16="http://schemas.microsoft.com/office/drawing/2014/main" id="{E4C622CA-FA18-4D32-B864-0270FA0F7ED7}"/>
              </a:ext>
            </a:extLst>
          </p:cNvPr>
          <p:cNvSpPr txBox="1"/>
          <p:nvPr/>
        </p:nvSpPr>
        <p:spPr>
          <a:xfrm>
            <a:off x="454313" y="2468072"/>
            <a:ext cx="5757392" cy="5078313"/>
          </a:xfrm>
          <a:prstGeom prst="rect">
            <a:avLst/>
          </a:prstGeom>
          <a:noFill/>
        </p:spPr>
        <p:txBody>
          <a:bodyPr wrap="square" rtlCol="0">
            <a:spAutoFit/>
          </a:bodyPr>
          <a:lstStyle/>
          <a:p>
            <a:r>
              <a:rPr lang="en-GB" dirty="0"/>
              <a:t>Being in the Ofsted window is bad for your health.</a:t>
            </a:r>
          </a:p>
          <a:p>
            <a:r>
              <a:rPr lang="en-GB" b="1" dirty="0"/>
              <a:t>So how do you manage the stress of being in the window?</a:t>
            </a:r>
          </a:p>
          <a:p>
            <a:r>
              <a:rPr lang="en-GB" b="1" dirty="0"/>
              <a:t>How does your school culture support staff with stress?</a:t>
            </a:r>
          </a:p>
          <a:p>
            <a:pPr marL="285750" indent="-285750">
              <a:buFont typeface="Arial" panose="020B0604020202020204" pitchFamily="34" charset="0"/>
              <a:buChar char="•"/>
            </a:pPr>
            <a:r>
              <a:rPr lang="en-GB" dirty="0"/>
              <a:t>We’re in this together – “us against the world!”</a:t>
            </a:r>
          </a:p>
          <a:p>
            <a:pPr marL="285750" indent="-285750">
              <a:buFont typeface="Arial" panose="020B0604020202020204" pitchFamily="34" charset="0"/>
              <a:buChar char="•"/>
            </a:pPr>
            <a:r>
              <a:rPr lang="en-GB" dirty="0"/>
              <a:t>Celebrate what you have achieved and are good at. </a:t>
            </a:r>
          </a:p>
          <a:p>
            <a:pPr marL="285750" indent="-285750">
              <a:buFont typeface="Arial" panose="020B0604020202020204" pitchFamily="34" charset="0"/>
              <a:buChar char="•"/>
            </a:pPr>
            <a:r>
              <a:rPr lang="en-GB" dirty="0"/>
              <a:t>Be aware of staff who might be more vulnerable and offer support or a listening ear.</a:t>
            </a:r>
          </a:p>
          <a:p>
            <a:pPr marL="285750" indent="-285750">
              <a:buFont typeface="Arial" panose="020B0604020202020204" pitchFamily="34" charset="0"/>
              <a:buChar char="•"/>
            </a:pPr>
            <a:r>
              <a:rPr lang="en-GB" dirty="0"/>
              <a:t>Be planned and prepared. Confidence grows and stress decreases with being in control.</a:t>
            </a:r>
          </a:p>
          <a:p>
            <a:pPr marL="285750" indent="-285750">
              <a:buFont typeface="Arial" panose="020B0604020202020204" pitchFamily="34" charset="0"/>
              <a:buChar char="•"/>
            </a:pPr>
            <a:r>
              <a:rPr lang="en-GB" dirty="0"/>
              <a:t>Develop team strength – dinner and a few drinks out followed by empowering CPD.</a:t>
            </a:r>
          </a:p>
          <a:p>
            <a:pPr marL="285750" indent="-285750">
              <a:buFont typeface="Arial" panose="020B0604020202020204" pitchFamily="34" charset="0"/>
              <a:buChar char="•"/>
            </a:pPr>
            <a:r>
              <a:rPr lang="en-GB" dirty="0"/>
              <a:t>As a senior leader, don’t assume a 4pm departure is a member of staff being lazy. Encourage early leaves.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a:p>
            <a:endParaRPr lang="en-GB" dirty="0"/>
          </a:p>
        </p:txBody>
      </p:sp>
      <p:sp>
        <p:nvSpPr>
          <p:cNvPr id="9" name="TextBox 8">
            <a:extLst>
              <a:ext uri="{FF2B5EF4-FFF2-40B4-BE49-F238E27FC236}">
                <a16:creationId xmlns:a16="http://schemas.microsoft.com/office/drawing/2014/main" id="{99E7B667-B362-40C4-A693-0B88557FC515}"/>
              </a:ext>
            </a:extLst>
          </p:cNvPr>
          <p:cNvSpPr txBox="1"/>
          <p:nvPr/>
        </p:nvSpPr>
        <p:spPr>
          <a:xfrm>
            <a:off x="6810499" y="3037179"/>
            <a:ext cx="5273063" cy="3416320"/>
          </a:xfrm>
          <a:prstGeom prst="rect">
            <a:avLst/>
          </a:prstGeom>
          <a:noFill/>
        </p:spPr>
        <p:txBody>
          <a:bodyPr wrap="square" rtlCol="0">
            <a:spAutoFit/>
          </a:bodyPr>
          <a:lstStyle/>
          <a:p>
            <a:r>
              <a:rPr lang="en-GB" b="1" dirty="0"/>
              <a:t>What can we do to help ourselves individually with stress?</a:t>
            </a:r>
          </a:p>
          <a:p>
            <a:endParaRPr lang="en-GB" dirty="0"/>
          </a:p>
          <a:p>
            <a:pPr marL="285750" indent="-285750">
              <a:buFont typeface="Arial" panose="020B0604020202020204" pitchFamily="34" charset="0"/>
              <a:buChar char="•"/>
            </a:pPr>
            <a:r>
              <a:rPr lang="en-GB" dirty="0"/>
              <a:t>Create “Me” time – min 15 minutes twice a day</a:t>
            </a:r>
          </a:p>
          <a:p>
            <a:r>
              <a:rPr lang="en-GB" dirty="0"/>
              <a:t>       Listen to music, bath, gardening, reading.</a:t>
            </a:r>
          </a:p>
          <a:p>
            <a:pPr marL="285750" indent="-285750">
              <a:buFont typeface="Arial" panose="020B0604020202020204" pitchFamily="34" charset="0"/>
              <a:buChar char="•"/>
            </a:pPr>
            <a:r>
              <a:rPr lang="en-GB" dirty="0"/>
              <a:t>Have a day screen free!</a:t>
            </a:r>
          </a:p>
          <a:p>
            <a:pPr marL="285750" indent="-285750">
              <a:buFont typeface="Arial" panose="020B0604020202020204" pitchFamily="34" charset="0"/>
              <a:buChar char="•"/>
            </a:pPr>
            <a:r>
              <a:rPr lang="en-GB" dirty="0"/>
              <a:t>Ensure at least one day per w/e is school free.</a:t>
            </a:r>
          </a:p>
          <a:p>
            <a:pPr marL="285750" indent="-285750">
              <a:buFont typeface="Arial" panose="020B0604020202020204" pitchFamily="34" charset="0"/>
              <a:buChar char="•"/>
            </a:pPr>
            <a:r>
              <a:rPr lang="en-GB" dirty="0"/>
              <a:t>Be still for at least 5 minutes daily.</a:t>
            </a:r>
          </a:p>
          <a:p>
            <a:pPr marL="285750" indent="-285750">
              <a:buFont typeface="Arial" panose="020B0604020202020204" pitchFamily="34" charset="0"/>
              <a:buChar char="•"/>
            </a:pPr>
            <a:r>
              <a:rPr lang="en-GB" dirty="0"/>
              <a:t>Create a journal and write something each day that you are grateful for.</a:t>
            </a:r>
          </a:p>
          <a:p>
            <a:pPr marL="285750" indent="-285750">
              <a:buFont typeface="Arial" panose="020B0604020202020204" pitchFamily="34" charset="0"/>
              <a:buChar char="•"/>
            </a:pPr>
            <a:r>
              <a:rPr lang="en-GB" dirty="0"/>
              <a:t>3-4-5 breathing – slowing breathing calms the brain</a:t>
            </a:r>
          </a:p>
        </p:txBody>
      </p:sp>
    </p:spTree>
    <p:extLst>
      <p:ext uri="{BB962C8B-B14F-4D97-AF65-F5344CB8AC3E}">
        <p14:creationId xmlns:p14="http://schemas.microsoft.com/office/powerpoint/2010/main" val="4111072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A82AE-4FCD-4C64-B768-AAF9CD996BFB}"/>
              </a:ext>
            </a:extLst>
          </p:cNvPr>
          <p:cNvSpPr>
            <a:spLocks noGrp="1"/>
          </p:cNvSpPr>
          <p:nvPr>
            <p:ph type="title"/>
          </p:nvPr>
        </p:nvSpPr>
        <p:spPr>
          <a:xfrm>
            <a:off x="653143" y="77189"/>
            <a:ext cx="10527475" cy="687757"/>
          </a:xfrm>
        </p:spPr>
        <p:txBody>
          <a:bodyPr>
            <a:normAutofit/>
          </a:bodyPr>
          <a:lstStyle/>
          <a:p>
            <a:r>
              <a:rPr lang="en-GB" dirty="0"/>
              <a:t>How do you manage stress and help staff to do the same?</a:t>
            </a:r>
          </a:p>
        </p:txBody>
      </p:sp>
      <p:sp>
        <p:nvSpPr>
          <p:cNvPr id="3" name="Slide Number Placeholder 2">
            <a:extLst>
              <a:ext uri="{FF2B5EF4-FFF2-40B4-BE49-F238E27FC236}">
                <a16:creationId xmlns:a16="http://schemas.microsoft.com/office/drawing/2014/main" id="{4D01D572-D00B-4828-94FC-BADE341D7A19}"/>
              </a:ext>
            </a:extLst>
          </p:cNvPr>
          <p:cNvSpPr>
            <a:spLocks noGrp="1"/>
          </p:cNvSpPr>
          <p:nvPr>
            <p:ph type="sldNum" sz="quarter" idx="12"/>
          </p:nvPr>
        </p:nvSpPr>
        <p:spPr/>
        <p:txBody>
          <a:bodyPr/>
          <a:lstStyle/>
          <a:p>
            <a:fld id="{9CD8D479-8942-46E8-A226-A4E01F7A105C}" type="slidenum">
              <a:rPr lang="en-GB" smtClean="0"/>
              <a:t>14</a:t>
            </a:fld>
            <a:endParaRPr lang="en-GB" dirty="0"/>
          </a:p>
        </p:txBody>
      </p:sp>
      <p:sp>
        <p:nvSpPr>
          <p:cNvPr id="4" name="Date Placeholder 3">
            <a:extLst>
              <a:ext uri="{FF2B5EF4-FFF2-40B4-BE49-F238E27FC236}">
                <a16:creationId xmlns:a16="http://schemas.microsoft.com/office/drawing/2014/main" id="{ACD274EB-4F68-409E-98AB-63B5F988A81A}"/>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A18E0ADF-42BC-47F5-8FCB-01DB076DB4C0}"/>
              </a:ext>
            </a:extLst>
          </p:cNvPr>
          <p:cNvSpPr>
            <a:spLocks noGrp="1"/>
          </p:cNvSpPr>
          <p:nvPr>
            <p:ph type="ftr" sz="quarter" idx="11"/>
          </p:nvPr>
        </p:nvSpPr>
        <p:spPr/>
        <p:txBody>
          <a:bodyPr/>
          <a:lstStyle/>
          <a:p>
            <a:r>
              <a:rPr lang="en-US"/>
              <a:t>Add a footer</a:t>
            </a:r>
            <a:endParaRPr lang="en-US" dirty="0"/>
          </a:p>
        </p:txBody>
      </p:sp>
      <p:sp>
        <p:nvSpPr>
          <p:cNvPr id="9" name="Thought Bubble: Cloud 8">
            <a:extLst>
              <a:ext uri="{FF2B5EF4-FFF2-40B4-BE49-F238E27FC236}">
                <a16:creationId xmlns:a16="http://schemas.microsoft.com/office/drawing/2014/main" id="{9A756326-23EC-456D-BBE4-B1EB50E32736}"/>
              </a:ext>
            </a:extLst>
          </p:cNvPr>
          <p:cNvSpPr/>
          <p:nvPr/>
        </p:nvSpPr>
        <p:spPr>
          <a:xfrm>
            <a:off x="522514" y="1050967"/>
            <a:ext cx="5397335" cy="4684814"/>
          </a:xfrm>
          <a:prstGeom prst="cloudCallou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1" name="Thought Bubble: Cloud 10">
            <a:extLst>
              <a:ext uri="{FF2B5EF4-FFF2-40B4-BE49-F238E27FC236}">
                <a16:creationId xmlns:a16="http://schemas.microsoft.com/office/drawing/2014/main" id="{158A1026-88B2-46F9-A54E-95A7EC8DF93A}"/>
              </a:ext>
            </a:extLst>
          </p:cNvPr>
          <p:cNvSpPr/>
          <p:nvPr/>
        </p:nvSpPr>
        <p:spPr>
          <a:xfrm>
            <a:off x="6141522" y="1003464"/>
            <a:ext cx="5579423" cy="4732317"/>
          </a:xfrm>
          <a:prstGeom prst="cloudCallou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2B695345-F51F-4436-A386-E32557FCF125}"/>
              </a:ext>
            </a:extLst>
          </p:cNvPr>
          <p:cNvSpPr txBox="1"/>
          <p:nvPr/>
        </p:nvSpPr>
        <p:spPr>
          <a:xfrm>
            <a:off x="1353125" y="1658565"/>
            <a:ext cx="1193470" cy="369332"/>
          </a:xfrm>
          <a:prstGeom prst="rect">
            <a:avLst/>
          </a:prstGeom>
          <a:noFill/>
        </p:spPr>
        <p:txBody>
          <a:bodyPr wrap="square" rtlCol="0">
            <a:spAutoFit/>
          </a:bodyPr>
          <a:lstStyle/>
          <a:p>
            <a:r>
              <a:rPr lang="en-GB" dirty="0"/>
              <a:t>You</a:t>
            </a:r>
          </a:p>
        </p:txBody>
      </p:sp>
      <p:sp>
        <p:nvSpPr>
          <p:cNvPr id="13" name="TextBox 12">
            <a:extLst>
              <a:ext uri="{FF2B5EF4-FFF2-40B4-BE49-F238E27FC236}">
                <a16:creationId xmlns:a16="http://schemas.microsoft.com/office/drawing/2014/main" id="{BC859461-37CE-48C7-B582-1D065D8060DB}"/>
              </a:ext>
            </a:extLst>
          </p:cNvPr>
          <p:cNvSpPr txBox="1"/>
          <p:nvPr/>
        </p:nvSpPr>
        <p:spPr>
          <a:xfrm>
            <a:off x="7158841" y="1719943"/>
            <a:ext cx="1193470" cy="369332"/>
          </a:xfrm>
          <a:prstGeom prst="rect">
            <a:avLst/>
          </a:prstGeom>
          <a:noFill/>
        </p:spPr>
        <p:txBody>
          <a:bodyPr wrap="square" rtlCol="0">
            <a:spAutoFit/>
          </a:bodyPr>
          <a:lstStyle/>
          <a:p>
            <a:r>
              <a:rPr lang="en-GB" dirty="0"/>
              <a:t>Staff</a:t>
            </a:r>
          </a:p>
        </p:txBody>
      </p:sp>
    </p:spTree>
    <p:extLst>
      <p:ext uri="{BB962C8B-B14F-4D97-AF65-F5344CB8AC3E}">
        <p14:creationId xmlns:p14="http://schemas.microsoft.com/office/powerpoint/2010/main" val="152572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2A1C45-1FAC-40C2-8260-A2D7E863EA2F}"/>
              </a:ext>
            </a:extLst>
          </p:cNvPr>
          <p:cNvSpPr>
            <a:spLocks noGrp="1"/>
          </p:cNvSpPr>
          <p:nvPr>
            <p:ph type="sldNum" sz="quarter" idx="12"/>
          </p:nvPr>
        </p:nvSpPr>
        <p:spPr/>
        <p:txBody>
          <a:bodyPr/>
          <a:lstStyle/>
          <a:p>
            <a:fld id="{9CD8D479-8942-46E8-A226-A4E01F7A105C}" type="slidenum">
              <a:rPr lang="en-GB" smtClean="0"/>
              <a:t>15</a:t>
            </a:fld>
            <a:endParaRPr lang="en-GB" dirty="0"/>
          </a:p>
        </p:txBody>
      </p:sp>
      <p:sp>
        <p:nvSpPr>
          <p:cNvPr id="3" name="Date Placeholder 2">
            <a:extLst>
              <a:ext uri="{FF2B5EF4-FFF2-40B4-BE49-F238E27FC236}">
                <a16:creationId xmlns:a16="http://schemas.microsoft.com/office/drawing/2014/main" id="{F0EFD929-505A-495B-85A3-C0EA907FFCFC}"/>
              </a:ext>
            </a:extLst>
          </p:cNvPr>
          <p:cNvSpPr>
            <a:spLocks noGrp="1"/>
          </p:cNvSpPr>
          <p:nvPr>
            <p:ph type="dt" sz="half" idx="10"/>
          </p:nvPr>
        </p:nvSpPr>
        <p:spPr/>
        <p:txBody>
          <a:bodyPr/>
          <a:lstStyle/>
          <a:p>
            <a:fld id="{C81B9673-AC7F-4F1F-84E4-F0E5EAAE106D}" type="datetime1">
              <a:rPr lang="en-US" smtClean="0"/>
              <a:pPr/>
              <a:t>5/15/2020</a:t>
            </a:fld>
            <a:endParaRPr lang="en-US" dirty="0"/>
          </a:p>
        </p:txBody>
      </p:sp>
      <p:sp>
        <p:nvSpPr>
          <p:cNvPr id="4" name="Footer Placeholder 3">
            <a:extLst>
              <a:ext uri="{FF2B5EF4-FFF2-40B4-BE49-F238E27FC236}">
                <a16:creationId xmlns:a16="http://schemas.microsoft.com/office/drawing/2014/main" id="{E7D8181B-688C-42F5-BF56-18B5E31456B5}"/>
              </a:ext>
            </a:extLst>
          </p:cNvPr>
          <p:cNvSpPr>
            <a:spLocks noGrp="1"/>
          </p:cNvSpPr>
          <p:nvPr>
            <p:ph type="ftr" sz="quarter" idx="11"/>
          </p:nvPr>
        </p:nvSpPr>
        <p:spPr/>
        <p:txBody>
          <a:bodyPr/>
          <a:lstStyle/>
          <a:p>
            <a:r>
              <a:rPr lang="en-US"/>
              <a:t>Add a footer</a:t>
            </a:r>
            <a:endParaRPr lang="en-US" dirty="0"/>
          </a:p>
        </p:txBody>
      </p:sp>
      <p:sp>
        <p:nvSpPr>
          <p:cNvPr id="5" name="Title 1">
            <a:extLst>
              <a:ext uri="{FF2B5EF4-FFF2-40B4-BE49-F238E27FC236}">
                <a16:creationId xmlns:a16="http://schemas.microsoft.com/office/drawing/2014/main" id="{F027774C-E170-4C0B-86C0-49D6B10CFA10}"/>
              </a:ext>
            </a:extLst>
          </p:cNvPr>
          <p:cNvSpPr txBox="1">
            <a:spLocks/>
          </p:cNvSpPr>
          <p:nvPr/>
        </p:nvSpPr>
        <p:spPr>
          <a:xfrm>
            <a:off x="410402" y="276087"/>
            <a:ext cx="11447110" cy="679877"/>
          </a:xfrm>
          <a:prstGeom prst="rect">
            <a:avLst/>
          </a:prstGeom>
        </p:spPr>
        <p:txBody>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r>
              <a:rPr lang="en-GB" sz="2800" dirty="0"/>
              <a:t>Wellbeing: Building teams</a:t>
            </a:r>
          </a:p>
        </p:txBody>
      </p:sp>
      <p:sp>
        <p:nvSpPr>
          <p:cNvPr id="6" name="TextBox 5">
            <a:extLst>
              <a:ext uri="{FF2B5EF4-FFF2-40B4-BE49-F238E27FC236}">
                <a16:creationId xmlns:a16="http://schemas.microsoft.com/office/drawing/2014/main" id="{6E24175E-14B8-49BA-B1A9-10605FBDD901}"/>
              </a:ext>
            </a:extLst>
          </p:cNvPr>
          <p:cNvSpPr txBox="1"/>
          <p:nvPr/>
        </p:nvSpPr>
        <p:spPr>
          <a:xfrm>
            <a:off x="510639" y="1039091"/>
            <a:ext cx="10610603" cy="5355312"/>
          </a:xfrm>
          <a:prstGeom prst="rect">
            <a:avLst/>
          </a:prstGeom>
          <a:noFill/>
        </p:spPr>
        <p:txBody>
          <a:bodyPr wrap="square" rtlCol="0">
            <a:spAutoFit/>
          </a:bodyPr>
          <a:lstStyle/>
          <a:p>
            <a:pPr marL="285750" indent="-285750">
              <a:buFont typeface="Arial" panose="020B0604020202020204" pitchFamily="34" charset="0"/>
              <a:buChar char="•"/>
            </a:pPr>
            <a:r>
              <a:rPr lang="en-GB" dirty="0"/>
              <a:t>Recognition that the vast majority of people prefer to be part of a collective </a:t>
            </a:r>
          </a:p>
          <a:p>
            <a:r>
              <a:rPr lang="en-GB" dirty="0"/>
              <a:t>      effort and that we achieve more together as a team.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Recognition that there are multiple ways of achieving our outcomes/ goals.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Aim that we achieve our goals with recognition that:</a:t>
            </a:r>
          </a:p>
          <a:p>
            <a:pPr marL="285750" indent="-285750">
              <a:buFontTx/>
              <a:buChar char="-"/>
            </a:pPr>
            <a:r>
              <a:rPr lang="en-GB" dirty="0"/>
              <a:t>We do it together/ all have things to bring to the table</a:t>
            </a:r>
          </a:p>
          <a:p>
            <a:pPr marL="285750" indent="-285750">
              <a:buFontTx/>
              <a:buChar char="-"/>
            </a:pPr>
            <a:r>
              <a:rPr lang="en-GB" dirty="0"/>
              <a:t>With a smile on our faces</a:t>
            </a:r>
          </a:p>
          <a:p>
            <a:pPr marL="285750" indent="-285750">
              <a:buFontTx/>
              <a:buChar char="-"/>
            </a:pPr>
            <a:r>
              <a:rPr lang="en-GB" dirty="0"/>
              <a:t>We take every opportunity not to lose anyone on the way</a:t>
            </a:r>
          </a:p>
          <a:p>
            <a:pPr marL="285750" indent="-285750">
              <a:buFontTx/>
              <a:buChar char="-"/>
            </a:pPr>
            <a:r>
              <a:rPr lang="en-GB" dirty="0"/>
              <a:t>But that our goals are ultimately where we need to be for the sake of our children.</a:t>
            </a:r>
          </a:p>
          <a:p>
            <a:endParaRPr lang="en-GB" dirty="0"/>
          </a:p>
          <a:p>
            <a:pPr marL="285750" indent="-285750">
              <a:buFont typeface="Arial" panose="020B0604020202020204" pitchFamily="34" charset="0"/>
              <a:buChar char="•"/>
            </a:pPr>
            <a:r>
              <a:rPr lang="en-GB" dirty="0"/>
              <a:t>Embed ownership of wellbeing within the team that are seeking to achieve our goals and outcomes:</a:t>
            </a:r>
          </a:p>
          <a:p>
            <a:pPr marL="285750" indent="-285750">
              <a:buFontTx/>
              <a:buChar char="-"/>
            </a:pPr>
            <a:r>
              <a:rPr lang="en-GB" dirty="0"/>
              <a:t>Develop a wellbeing group where membership is open to change</a:t>
            </a:r>
          </a:p>
          <a:p>
            <a:pPr marL="285750" indent="-285750">
              <a:buFontTx/>
              <a:buChar char="-"/>
            </a:pPr>
            <a:r>
              <a:rPr lang="en-GB" dirty="0"/>
              <a:t>Ensure all teams within the school structure are represented; site, middle leaders, after school, lunchtime staff, senior staff etc. Wellbeing needs will differ from team to team.</a:t>
            </a:r>
          </a:p>
          <a:p>
            <a:pPr marL="285750" indent="-285750">
              <a:buFontTx/>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You can have goal achievement and wellbeing. They aren’t opposites.</a:t>
            </a:r>
          </a:p>
          <a:p>
            <a:endParaRPr lang="en-GB" dirty="0"/>
          </a:p>
        </p:txBody>
      </p:sp>
      <p:pic>
        <p:nvPicPr>
          <p:cNvPr id="1026" name="Picture 2" descr="Image result for team building activities">
            <a:extLst>
              <a:ext uri="{FF2B5EF4-FFF2-40B4-BE49-F238E27FC236}">
                <a16:creationId xmlns:a16="http://schemas.microsoft.com/office/drawing/2014/main" id="{13C16044-7FD3-4691-B521-8433B3C6FA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8533" y="393262"/>
            <a:ext cx="3453065" cy="2272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091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A9834-CD15-4A9E-8ED5-48A91A39B519}"/>
              </a:ext>
            </a:extLst>
          </p:cNvPr>
          <p:cNvSpPr>
            <a:spLocks noGrp="1"/>
          </p:cNvSpPr>
          <p:nvPr>
            <p:ph type="title"/>
          </p:nvPr>
        </p:nvSpPr>
        <p:spPr>
          <a:xfrm>
            <a:off x="453403" y="207817"/>
            <a:ext cx="9371949" cy="622443"/>
          </a:xfrm>
        </p:spPr>
        <p:txBody>
          <a:bodyPr/>
          <a:lstStyle/>
          <a:p>
            <a:r>
              <a:rPr lang="en-GB" dirty="0"/>
              <a:t>Just three things….</a:t>
            </a:r>
          </a:p>
        </p:txBody>
      </p:sp>
      <p:sp>
        <p:nvSpPr>
          <p:cNvPr id="3" name="Slide Number Placeholder 2">
            <a:extLst>
              <a:ext uri="{FF2B5EF4-FFF2-40B4-BE49-F238E27FC236}">
                <a16:creationId xmlns:a16="http://schemas.microsoft.com/office/drawing/2014/main" id="{7DE9C14E-6620-49F2-9D67-37575BD1382F}"/>
              </a:ext>
            </a:extLst>
          </p:cNvPr>
          <p:cNvSpPr>
            <a:spLocks noGrp="1"/>
          </p:cNvSpPr>
          <p:nvPr>
            <p:ph type="sldNum" sz="quarter" idx="12"/>
          </p:nvPr>
        </p:nvSpPr>
        <p:spPr/>
        <p:txBody>
          <a:bodyPr/>
          <a:lstStyle/>
          <a:p>
            <a:fld id="{9CD8D479-8942-46E8-A226-A4E01F7A105C}" type="slidenum">
              <a:rPr lang="en-GB" smtClean="0"/>
              <a:t>16</a:t>
            </a:fld>
            <a:endParaRPr lang="en-GB" dirty="0"/>
          </a:p>
        </p:txBody>
      </p:sp>
      <p:sp>
        <p:nvSpPr>
          <p:cNvPr id="4" name="Date Placeholder 3">
            <a:extLst>
              <a:ext uri="{FF2B5EF4-FFF2-40B4-BE49-F238E27FC236}">
                <a16:creationId xmlns:a16="http://schemas.microsoft.com/office/drawing/2014/main" id="{B70D85C9-7B30-49B2-B81E-82115E1504CB}"/>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FAA89175-98BD-41DA-BF60-ADD0F142B5F9}"/>
              </a:ext>
            </a:extLst>
          </p:cNvPr>
          <p:cNvSpPr>
            <a:spLocks noGrp="1"/>
          </p:cNvSpPr>
          <p:nvPr>
            <p:ph type="ftr" sz="quarter" idx="11"/>
          </p:nvPr>
        </p:nvSpPr>
        <p:spPr/>
        <p:txBody>
          <a:bodyPr/>
          <a:lstStyle/>
          <a:p>
            <a:r>
              <a:rPr lang="en-US"/>
              <a:t>Add a footer</a:t>
            </a:r>
            <a:endParaRPr lang="en-US" dirty="0"/>
          </a:p>
        </p:txBody>
      </p:sp>
      <p:sp>
        <p:nvSpPr>
          <p:cNvPr id="6" name="TextBox 5">
            <a:extLst>
              <a:ext uri="{FF2B5EF4-FFF2-40B4-BE49-F238E27FC236}">
                <a16:creationId xmlns:a16="http://schemas.microsoft.com/office/drawing/2014/main" id="{06AB398E-521F-4CCC-BC8F-0DB79500ED81}"/>
              </a:ext>
            </a:extLst>
          </p:cNvPr>
          <p:cNvSpPr txBox="1"/>
          <p:nvPr/>
        </p:nvSpPr>
        <p:spPr>
          <a:xfrm>
            <a:off x="453403" y="1027216"/>
            <a:ext cx="11261605" cy="369332"/>
          </a:xfrm>
          <a:prstGeom prst="rect">
            <a:avLst/>
          </a:prstGeom>
          <a:noFill/>
        </p:spPr>
        <p:txBody>
          <a:bodyPr wrap="square" rtlCol="0">
            <a:spAutoFit/>
          </a:bodyPr>
          <a:lstStyle/>
          <a:p>
            <a:r>
              <a:rPr lang="en-GB" dirty="0"/>
              <a:t>What 3 things am I going to do to build wellbeing into staff teams?</a:t>
            </a:r>
          </a:p>
        </p:txBody>
      </p:sp>
      <p:sp>
        <p:nvSpPr>
          <p:cNvPr id="7" name="TextBox 6">
            <a:extLst>
              <a:ext uri="{FF2B5EF4-FFF2-40B4-BE49-F238E27FC236}">
                <a16:creationId xmlns:a16="http://schemas.microsoft.com/office/drawing/2014/main" id="{E5F416C8-8BBD-49F0-AE97-FD202A7AFC4E}"/>
              </a:ext>
            </a:extLst>
          </p:cNvPr>
          <p:cNvSpPr txBox="1"/>
          <p:nvPr/>
        </p:nvSpPr>
        <p:spPr>
          <a:xfrm>
            <a:off x="587828" y="1745673"/>
            <a:ext cx="7065819" cy="923330"/>
          </a:xfrm>
          <a:prstGeom prst="rect">
            <a:avLst/>
          </a:prstGeom>
          <a:noFill/>
          <a:ln>
            <a:solidFill>
              <a:schemeClr val="accent5">
                <a:lumMod val="75000"/>
              </a:schemeClr>
            </a:solidFill>
          </a:ln>
        </p:spPr>
        <p:txBody>
          <a:bodyPr wrap="square" rtlCol="0">
            <a:spAutoFit/>
          </a:bodyPr>
          <a:lstStyle/>
          <a:p>
            <a:pPr marL="342900" indent="-342900">
              <a:buAutoNum type="arabicParenR"/>
            </a:pPr>
            <a:r>
              <a:rPr lang="en-GB" dirty="0"/>
              <a:t>Buy into Schools Advisory Service to ensure that all teams have access to the Wellbeing package that SAS offer!</a:t>
            </a:r>
          </a:p>
          <a:p>
            <a:endParaRPr lang="en-GB" dirty="0"/>
          </a:p>
        </p:txBody>
      </p:sp>
      <p:sp>
        <p:nvSpPr>
          <p:cNvPr id="8" name="TextBox 7">
            <a:extLst>
              <a:ext uri="{FF2B5EF4-FFF2-40B4-BE49-F238E27FC236}">
                <a16:creationId xmlns:a16="http://schemas.microsoft.com/office/drawing/2014/main" id="{E45CE653-0273-4633-A35B-C7FFFCBDFCF9}"/>
              </a:ext>
            </a:extLst>
          </p:cNvPr>
          <p:cNvSpPr txBox="1"/>
          <p:nvPr/>
        </p:nvSpPr>
        <p:spPr>
          <a:xfrm>
            <a:off x="3068823" y="3405662"/>
            <a:ext cx="6388922" cy="923330"/>
          </a:xfrm>
          <a:prstGeom prst="rect">
            <a:avLst/>
          </a:prstGeom>
          <a:noFill/>
          <a:ln>
            <a:solidFill>
              <a:schemeClr val="accent5">
                <a:lumMod val="75000"/>
              </a:schemeClr>
            </a:solidFill>
          </a:ln>
        </p:spPr>
        <p:txBody>
          <a:bodyPr wrap="square" rtlCol="0">
            <a:spAutoFit/>
          </a:bodyPr>
          <a:lstStyle/>
          <a:p>
            <a:r>
              <a:rPr lang="en-GB" dirty="0"/>
              <a:t>2)</a:t>
            </a:r>
          </a:p>
          <a:p>
            <a:endParaRPr lang="en-GB" dirty="0"/>
          </a:p>
          <a:p>
            <a:endParaRPr lang="en-GB" dirty="0"/>
          </a:p>
        </p:txBody>
      </p:sp>
      <p:sp>
        <p:nvSpPr>
          <p:cNvPr id="9" name="TextBox 8">
            <a:extLst>
              <a:ext uri="{FF2B5EF4-FFF2-40B4-BE49-F238E27FC236}">
                <a16:creationId xmlns:a16="http://schemas.microsoft.com/office/drawing/2014/main" id="{07D374FE-EBE2-4A9C-A59A-5761EE42F8FB}"/>
              </a:ext>
            </a:extLst>
          </p:cNvPr>
          <p:cNvSpPr txBox="1"/>
          <p:nvPr/>
        </p:nvSpPr>
        <p:spPr>
          <a:xfrm>
            <a:off x="5139377" y="5139782"/>
            <a:ext cx="6388922" cy="923330"/>
          </a:xfrm>
          <a:prstGeom prst="rect">
            <a:avLst/>
          </a:prstGeom>
          <a:noFill/>
          <a:ln>
            <a:solidFill>
              <a:schemeClr val="accent5">
                <a:lumMod val="75000"/>
              </a:schemeClr>
            </a:solidFill>
          </a:ln>
        </p:spPr>
        <p:txBody>
          <a:bodyPr wrap="square" rtlCol="0">
            <a:spAutoFit/>
          </a:bodyPr>
          <a:lstStyle/>
          <a:p>
            <a:r>
              <a:rPr lang="en-GB" dirty="0"/>
              <a:t>3)</a:t>
            </a:r>
          </a:p>
          <a:p>
            <a:endParaRPr lang="en-GB" dirty="0"/>
          </a:p>
          <a:p>
            <a:endParaRPr lang="en-GB" dirty="0"/>
          </a:p>
        </p:txBody>
      </p:sp>
      <p:pic>
        <p:nvPicPr>
          <p:cNvPr id="10" name="Picture 9">
            <a:extLst>
              <a:ext uri="{FF2B5EF4-FFF2-40B4-BE49-F238E27FC236}">
                <a16:creationId xmlns:a16="http://schemas.microsoft.com/office/drawing/2014/main" id="{BA2A107F-EFAD-479E-B04B-8CC10E2CD037}"/>
              </a:ext>
            </a:extLst>
          </p:cNvPr>
          <p:cNvPicPr>
            <a:picLocks noChangeAspect="1"/>
          </p:cNvPicPr>
          <p:nvPr/>
        </p:nvPicPr>
        <p:blipFill>
          <a:blip r:embed="rId2"/>
          <a:stretch>
            <a:fillRect/>
          </a:stretch>
        </p:blipFill>
        <p:spPr>
          <a:xfrm>
            <a:off x="528734" y="2856779"/>
            <a:ext cx="2097213" cy="2093729"/>
          </a:xfrm>
          <a:prstGeom prst="rect">
            <a:avLst/>
          </a:prstGeom>
        </p:spPr>
      </p:pic>
      <p:pic>
        <p:nvPicPr>
          <p:cNvPr id="11" name="Picture 10">
            <a:extLst>
              <a:ext uri="{FF2B5EF4-FFF2-40B4-BE49-F238E27FC236}">
                <a16:creationId xmlns:a16="http://schemas.microsoft.com/office/drawing/2014/main" id="{171BDC0E-C09E-4114-B96D-7159690969C0}"/>
              </a:ext>
            </a:extLst>
          </p:cNvPr>
          <p:cNvPicPr>
            <a:picLocks noChangeAspect="1"/>
          </p:cNvPicPr>
          <p:nvPr/>
        </p:nvPicPr>
        <p:blipFill>
          <a:blip r:embed="rId3"/>
          <a:stretch>
            <a:fillRect/>
          </a:stretch>
        </p:blipFill>
        <p:spPr>
          <a:xfrm>
            <a:off x="527017" y="5118027"/>
            <a:ext cx="3867358" cy="966840"/>
          </a:xfrm>
          <a:prstGeom prst="rect">
            <a:avLst/>
          </a:prstGeom>
        </p:spPr>
      </p:pic>
      <p:pic>
        <p:nvPicPr>
          <p:cNvPr id="12" name="Picture 11">
            <a:extLst>
              <a:ext uri="{FF2B5EF4-FFF2-40B4-BE49-F238E27FC236}">
                <a16:creationId xmlns:a16="http://schemas.microsoft.com/office/drawing/2014/main" id="{CF4AE3F4-2CB7-4624-95F3-9FC066D31FEB}"/>
              </a:ext>
            </a:extLst>
          </p:cNvPr>
          <p:cNvPicPr>
            <a:picLocks noChangeAspect="1"/>
          </p:cNvPicPr>
          <p:nvPr/>
        </p:nvPicPr>
        <p:blipFill>
          <a:blip r:embed="rId4"/>
          <a:stretch>
            <a:fillRect/>
          </a:stretch>
        </p:blipFill>
        <p:spPr>
          <a:xfrm>
            <a:off x="9878700" y="532123"/>
            <a:ext cx="1725472" cy="1728849"/>
          </a:xfrm>
          <a:prstGeom prst="rect">
            <a:avLst/>
          </a:prstGeom>
        </p:spPr>
      </p:pic>
    </p:spTree>
    <p:extLst>
      <p:ext uri="{BB962C8B-B14F-4D97-AF65-F5344CB8AC3E}">
        <p14:creationId xmlns:p14="http://schemas.microsoft.com/office/powerpoint/2010/main" val="383559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A3F01-F044-4C1E-B6BE-48D588CF5703}"/>
              </a:ext>
            </a:extLst>
          </p:cNvPr>
          <p:cNvSpPr>
            <a:spLocks noGrp="1"/>
          </p:cNvSpPr>
          <p:nvPr>
            <p:ph type="title"/>
          </p:nvPr>
        </p:nvSpPr>
        <p:spPr>
          <a:xfrm>
            <a:off x="1410026" y="276087"/>
            <a:ext cx="9371949" cy="725862"/>
          </a:xfrm>
        </p:spPr>
        <p:txBody>
          <a:bodyPr/>
          <a:lstStyle/>
          <a:p>
            <a:r>
              <a:rPr lang="en-GB" dirty="0"/>
              <a:t>Risk taking – supporting innovation and wellbeing…</a:t>
            </a:r>
          </a:p>
        </p:txBody>
      </p:sp>
      <p:sp>
        <p:nvSpPr>
          <p:cNvPr id="3" name="Slide Number Placeholder 2">
            <a:extLst>
              <a:ext uri="{FF2B5EF4-FFF2-40B4-BE49-F238E27FC236}">
                <a16:creationId xmlns:a16="http://schemas.microsoft.com/office/drawing/2014/main" id="{C2205B2C-9118-467C-9643-AFD9C5D1140D}"/>
              </a:ext>
            </a:extLst>
          </p:cNvPr>
          <p:cNvSpPr>
            <a:spLocks noGrp="1"/>
          </p:cNvSpPr>
          <p:nvPr>
            <p:ph type="sldNum" sz="quarter" idx="12"/>
          </p:nvPr>
        </p:nvSpPr>
        <p:spPr/>
        <p:txBody>
          <a:bodyPr/>
          <a:lstStyle/>
          <a:p>
            <a:fld id="{9CD8D479-8942-46E8-A226-A4E01F7A105C}" type="slidenum">
              <a:rPr lang="en-GB" smtClean="0"/>
              <a:t>17</a:t>
            </a:fld>
            <a:endParaRPr lang="en-GB" dirty="0"/>
          </a:p>
        </p:txBody>
      </p:sp>
      <p:sp>
        <p:nvSpPr>
          <p:cNvPr id="4" name="Date Placeholder 3">
            <a:extLst>
              <a:ext uri="{FF2B5EF4-FFF2-40B4-BE49-F238E27FC236}">
                <a16:creationId xmlns:a16="http://schemas.microsoft.com/office/drawing/2014/main" id="{EB0D0ADA-6971-42AF-A875-7A930C386ACD}"/>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8BFAC556-5D44-4D4E-A2AF-A562193CC996}"/>
              </a:ext>
            </a:extLst>
          </p:cNvPr>
          <p:cNvSpPr>
            <a:spLocks noGrp="1"/>
          </p:cNvSpPr>
          <p:nvPr>
            <p:ph type="ftr" sz="quarter" idx="11"/>
          </p:nvPr>
        </p:nvSpPr>
        <p:spPr/>
        <p:txBody>
          <a:bodyPr/>
          <a:lstStyle/>
          <a:p>
            <a:r>
              <a:rPr lang="en-US"/>
              <a:t>Add a footer</a:t>
            </a:r>
            <a:endParaRPr lang="en-US" dirty="0"/>
          </a:p>
        </p:txBody>
      </p:sp>
      <p:sp>
        <p:nvSpPr>
          <p:cNvPr id="6" name="TextBox 5">
            <a:extLst>
              <a:ext uri="{FF2B5EF4-FFF2-40B4-BE49-F238E27FC236}">
                <a16:creationId xmlns:a16="http://schemas.microsoft.com/office/drawing/2014/main" id="{455D9AAD-62BE-465B-A58D-32028B171D01}"/>
              </a:ext>
            </a:extLst>
          </p:cNvPr>
          <p:cNvSpPr txBox="1"/>
          <p:nvPr/>
        </p:nvSpPr>
        <p:spPr>
          <a:xfrm>
            <a:off x="712519" y="1430378"/>
            <a:ext cx="7333013" cy="4524315"/>
          </a:xfrm>
          <a:prstGeom prst="rect">
            <a:avLst/>
          </a:prstGeom>
          <a:noFill/>
        </p:spPr>
        <p:txBody>
          <a:bodyPr wrap="square" rtlCol="0">
            <a:spAutoFit/>
          </a:bodyPr>
          <a:lstStyle/>
          <a:p>
            <a:r>
              <a:rPr lang="en-GB" b="1" dirty="0"/>
              <a:t>Having control is empowering.</a:t>
            </a:r>
          </a:p>
          <a:p>
            <a:r>
              <a:rPr lang="en-GB" b="1" dirty="0"/>
              <a:t>Contributing to the greater goal engenders belonging and ownership.</a:t>
            </a:r>
          </a:p>
          <a:p>
            <a:endParaRPr lang="en-GB" b="1" dirty="0"/>
          </a:p>
          <a:p>
            <a:r>
              <a:rPr lang="en-GB" b="1" dirty="0"/>
              <a:t>Both of these things are valuable to overall wellbeing.</a:t>
            </a:r>
          </a:p>
          <a:p>
            <a:endParaRPr lang="en-GB" b="1" dirty="0"/>
          </a:p>
          <a:p>
            <a:r>
              <a:rPr lang="en-GB" b="1" dirty="0"/>
              <a:t>As school leaders we don’t have all the answers.</a:t>
            </a:r>
          </a:p>
          <a:p>
            <a:endParaRPr lang="en-GB" dirty="0"/>
          </a:p>
          <a:p>
            <a:r>
              <a:rPr lang="en-GB" dirty="0"/>
              <a:t>How can you as a school leader support teacher innovation and risk taking?</a:t>
            </a:r>
          </a:p>
          <a:p>
            <a:pPr marL="285750" indent="-285750">
              <a:buFontTx/>
              <a:buChar char="-"/>
            </a:pPr>
            <a:r>
              <a:rPr lang="en-GB" dirty="0"/>
              <a:t>Wider reading opportunities</a:t>
            </a:r>
          </a:p>
          <a:p>
            <a:pPr marL="285750" indent="-285750">
              <a:buFontTx/>
              <a:buChar char="-"/>
            </a:pPr>
            <a:r>
              <a:rPr lang="en-GB" dirty="0"/>
              <a:t>Opportunity to become involved in research</a:t>
            </a:r>
          </a:p>
          <a:p>
            <a:pPr marL="285750" indent="-285750">
              <a:buFontTx/>
              <a:buChar char="-"/>
            </a:pPr>
            <a:r>
              <a:rPr lang="en-GB" dirty="0"/>
              <a:t>Evidence based practice CPD</a:t>
            </a:r>
          </a:p>
          <a:p>
            <a:endParaRPr lang="en-GB" dirty="0"/>
          </a:p>
          <a:p>
            <a:r>
              <a:rPr lang="en-GB" dirty="0"/>
              <a:t>The dangers of not doing so! </a:t>
            </a:r>
          </a:p>
          <a:p>
            <a:pPr marL="285750" indent="-285750">
              <a:buFontTx/>
              <a:buChar char="-"/>
            </a:pPr>
            <a:r>
              <a:rPr lang="en-GB" dirty="0"/>
              <a:t>Health and Safety project with Goss +</a:t>
            </a:r>
            <a:r>
              <a:rPr lang="en-GB" dirty="0" err="1"/>
              <a:t>ve</a:t>
            </a:r>
            <a:endParaRPr lang="en-GB" dirty="0"/>
          </a:p>
          <a:p>
            <a:pPr marL="285750" indent="-285750">
              <a:buFontTx/>
              <a:buChar char="-"/>
            </a:pPr>
            <a:r>
              <a:rPr lang="en-GB" dirty="0"/>
              <a:t>Inherited staff team -</a:t>
            </a:r>
            <a:r>
              <a:rPr lang="en-GB" dirty="0" err="1"/>
              <a:t>ve</a:t>
            </a:r>
            <a:endParaRPr lang="en-GB" dirty="0"/>
          </a:p>
          <a:p>
            <a:pPr marL="285750" indent="-285750">
              <a:buFontTx/>
              <a:buChar char="-"/>
            </a:pPr>
            <a:endParaRPr lang="en-GB" dirty="0"/>
          </a:p>
        </p:txBody>
      </p:sp>
      <p:sp>
        <p:nvSpPr>
          <p:cNvPr id="7" name="TextBox 6">
            <a:extLst>
              <a:ext uri="{FF2B5EF4-FFF2-40B4-BE49-F238E27FC236}">
                <a16:creationId xmlns:a16="http://schemas.microsoft.com/office/drawing/2014/main" id="{855C9F3A-AB5F-49D8-9730-C38696450487}"/>
              </a:ext>
            </a:extLst>
          </p:cNvPr>
          <p:cNvSpPr txBox="1"/>
          <p:nvPr/>
        </p:nvSpPr>
        <p:spPr>
          <a:xfrm>
            <a:off x="8176161" y="1401288"/>
            <a:ext cx="3651662" cy="4801314"/>
          </a:xfrm>
          <a:prstGeom prst="rect">
            <a:avLst/>
          </a:prstGeom>
          <a:noFill/>
          <a:ln w="28575">
            <a:solidFill>
              <a:schemeClr val="tx1"/>
            </a:solidFill>
          </a:ln>
        </p:spPr>
        <p:txBody>
          <a:bodyPr wrap="square" rtlCol="0">
            <a:spAutoFit/>
          </a:bodyPr>
          <a:lstStyle/>
          <a:p>
            <a:pPr algn="ctr"/>
            <a:r>
              <a:rPr lang="en-GB" b="1" dirty="0"/>
              <a:t>How might the same empowerment with learners change outcomes and improve their wellbeing?</a:t>
            </a:r>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p:txBody>
      </p:sp>
    </p:spTree>
    <p:extLst>
      <p:ext uri="{BB962C8B-B14F-4D97-AF65-F5344CB8AC3E}">
        <p14:creationId xmlns:p14="http://schemas.microsoft.com/office/powerpoint/2010/main" val="2850849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DC81D-6DEC-40CC-913C-FE9B38DB03E7}"/>
              </a:ext>
            </a:extLst>
          </p:cNvPr>
          <p:cNvSpPr>
            <a:spLocks noGrp="1"/>
          </p:cNvSpPr>
          <p:nvPr>
            <p:ph type="title"/>
          </p:nvPr>
        </p:nvSpPr>
        <p:spPr>
          <a:xfrm>
            <a:off x="614464" y="2955"/>
            <a:ext cx="10963072" cy="677224"/>
          </a:xfrm>
        </p:spPr>
        <p:txBody>
          <a:bodyPr/>
          <a:lstStyle/>
          <a:p>
            <a:r>
              <a:rPr lang="en-GB" dirty="0"/>
              <a:t>Impact and workload – stripping out the soul destroying!</a:t>
            </a:r>
          </a:p>
        </p:txBody>
      </p:sp>
      <p:sp>
        <p:nvSpPr>
          <p:cNvPr id="3" name="Slide Number Placeholder 2">
            <a:extLst>
              <a:ext uri="{FF2B5EF4-FFF2-40B4-BE49-F238E27FC236}">
                <a16:creationId xmlns:a16="http://schemas.microsoft.com/office/drawing/2014/main" id="{BB0C358E-856E-4D56-8240-B5A4B80DA539}"/>
              </a:ext>
            </a:extLst>
          </p:cNvPr>
          <p:cNvSpPr>
            <a:spLocks noGrp="1"/>
          </p:cNvSpPr>
          <p:nvPr>
            <p:ph type="sldNum" sz="quarter" idx="12"/>
          </p:nvPr>
        </p:nvSpPr>
        <p:spPr/>
        <p:txBody>
          <a:bodyPr/>
          <a:lstStyle/>
          <a:p>
            <a:fld id="{9CD8D479-8942-46E8-A226-A4E01F7A105C}" type="slidenum">
              <a:rPr lang="en-GB" smtClean="0"/>
              <a:t>18</a:t>
            </a:fld>
            <a:endParaRPr lang="en-GB" dirty="0"/>
          </a:p>
        </p:txBody>
      </p:sp>
      <p:sp>
        <p:nvSpPr>
          <p:cNvPr id="4" name="Date Placeholder 3">
            <a:extLst>
              <a:ext uri="{FF2B5EF4-FFF2-40B4-BE49-F238E27FC236}">
                <a16:creationId xmlns:a16="http://schemas.microsoft.com/office/drawing/2014/main" id="{0C0F096D-A4CE-4301-9F77-8EBB62062347}"/>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B83EF49D-BC86-4752-A578-0E9836C27124}"/>
              </a:ext>
            </a:extLst>
          </p:cNvPr>
          <p:cNvSpPr>
            <a:spLocks noGrp="1"/>
          </p:cNvSpPr>
          <p:nvPr>
            <p:ph type="ftr" sz="quarter" idx="11"/>
          </p:nvPr>
        </p:nvSpPr>
        <p:spPr/>
        <p:txBody>
          <a:bodyPr/>
          <a:lstStyle/>
          <a:p>
            <a:r>
              <a:rPr lang="en-US"/>
              <a:t>Add a footer</a:t>
            </a:r>
            <a:endParaRPr lang="en-US" dirty="0"/>
          </a:p>
        </p:txBody>
      </p:sp>
      <p:sp>
        <p:nvSpPr>
          <p:cNvPr id="7" name="TextBox 6">
            <a:extLst>
              <a:ext uri="{FF2B5EF4-FFF2-40B4-BE49-F238E27FC236}">
                <a16:creationId xmlns:a16="http://schemas.microsoft.com/office/drawing/2014/main" id="{84846524-EB64-4263-9472-67CE77C7DBA5}"/>
              </a:ext>
            </a:extLst>
          </p:cNvPr>
          <p:cNvSpPr txBox="1"/>
          <p:nvPr/>
        </p:nvSpPr>
        <p:spPr>
          <a:xfrm>
            <a:off x="614464" y="795647"/>
            <a:ext cx="11005541" cy="923330"/>
          </a:xfrm>
          <a:prstGeom prst="rect">
            <a:avLst/>
          </a:prstGeom>
          <a:noFill/>
        </p:spPr>
        <p:txBody>
          <a:bodyPr wrap="square" rtlCol="0">
            <a:spAutoFit/>
          </a:bodyPr>
          <a:lstStyle/>
          <a:p>
            <a:r>
              <a:rPr lang="en-GB" i="1" dirty="0"/>
              <a:t>“As a teacher I worked in one school where for every learning objective, every child had one of three boxes I had to tick to decide whether they had learnt, not quite or not got the concept. A decision had to be made over 525 boxes each day and no one ever looked at it. What is the point, its soul destroying?”</a:t>
            </a:r>
          </a:p>
        </p:txBody>
      </p:sp>
      <p:sp>
        <p:nvSpPr>
          <p:cNvPr id="8" name="TextBox 7">
            <a:extLst>
              <a:ext uri="{FF2B5EF4-FFF2-40B4-BE49-F238E27FC236}">
                <a16:creationId xmlns:a16="http://schemas.microsoft.com/office/drawing/2014/main" id="{CCB7E958-7473-4932-B4AF-3F13997F1F93}"/>
              </a:ext>
            </a:extLst>
          </p:cNvPr>
          <p:cNvSpPr txBox="1"/>
          <p:nvPr/>
        </p:nvSpPr>
        <p:spPr>
          <a:xfrm>
            <a:off x="614464" y="1959443"/>
            <a:ext cx="10888767" cy="646331"/>
          </a:xfrm>
          <a:prstGeom prst="rect">
            <a:avLst/>
          </a:prstGeom>
          <a:noFill/>
        </p:spPr>
        <p:txBody>
          <a:bodyPr wrap="square" rtlCol="0">
            <a:spAutoFit/>
          </a:bodyPr>
          <a:lstStyle/>
          <a:p>
            <a:r>
              <a:rPr lang="en-GB" b="1" dirty="0"/>
              <a:t>Time is the most valuable commodity in school and needs to be used wisely.</a:t>
            </a:r>
          </a:p>
          <a:p>
            <a:r>
              <a:rPr lang="en-GB" b="1" dirty="0"/>
              <a:t>Staff personal time even more so. So what are we doing to give them time back?</a:t>
            </a:r>
          </a:p>
        </p:txBody>
      </p:sp>
      <p:sp>
        <p:nvSpPr>
          <p:cNvPr id="9" name="TextBox 8">
            <a:extLst>
              <a:ext uri="{FF2B5EF4-FFF2-40B4-BE49-F238E27FC236}">
                <a16:creationId xmlns:a16="http://schemas.microsoft.com/office/drawing/2014/main" id="{73FEE0C9-D38F-4745-A0CB-101988F2A7CA}"/>
              </a:ext>
            </a:extLst>
          </p:cNvPr>
          <p:cNvSpPr txBox="1"/>
          <p:nvPr/>
        </p:nvSpPr>
        <p:spPr>
          <a:xfrm>
            <a:off x="732312" y="2784764"/>
            <a:ext cx="10727376" cy="3693319"/>
          </a:xfrm>
          <a:prstGeom prst="rect">
            <a:avLst/>
          </a:prstGeom>
          <a:noFill/>
        </p:spPr>
        <p:txBody>
          <a:bodyPr wrap="square" rtlCol="0">
            <a:spAutoFit/>
          </a:bodyPr>
          <a:lstStyle/>
          <a:p>
            <a:pPr marL="285750" indent="-285750">
              <a:buFont typeface="Arial" panose="020B0604020202020204" pitchFamily="34" charset="0"/>
              <a:buChar char="•"/>
            </a:pPr>
            <a:r>
              <a:rPr lang="en-GB" dirty="0"/>
              <a:t>As a senior leader try to avoid putting time heavy events together – spread out parents evenings, productions, report writing and termly data drops so they don’t coincide.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Where possible, where goodwill time has been spent by staff try to give it back when possible. Cancel un-necessary staff meetings. Don’t have one simply because Wednesday night is staff meeting night.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I planned two weeks holiday in June because:</a:t>
            </a:r>
          </a:p>
          <a:p>
            <a:pPr marL="342900" indent="-342900">
              <a:buAutoNum type="alphaLcParenR"/>
            </a:pPr>
            <a:r>
              <a:rPr lang="en-GB" dirty="0"/>
              <a:t>It gave parents and staff chance to take a family holiday at the cheapest time of the year</a:t>
            </a:r>
          </a:p>
          <a:p>
            <a:pPr marL="342900" indent="-342900">
              <a:buAutoNum type="alphaLcParenR"/>
            </a:pPr>
            <a:r>
              <a:rPr lang="en-GB" dirty="0"/>
              <a:t>It gave staff a week to write reports and a week for a complete break.</a:t>
            </a:r>
          </a:p>
          <a:p>
            <a:endParaRPr lang="en-GB" dirty="0"/>
          </a:p>
          <a:p>
            <a:pPr marL="285750" indent="-285750">
              <a:buFont typeface="Arial" panose="020B0604020202020204" pitchFamily="34" charset="0"/>
              <a:buChar char="•"/>
            </a:pPr>
            <a:r>
              <a:rPr lang="en-GB" dirty="0"/>
              <a:t>Be as accommodating as possible in giving discretionary leave to repay the goodwill time given by staff.</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Model leaving early. Some staff stay late so that they “don’t look bad in the eyes of the head.” </a:t>
            </a:r>
          </a:p>
        </p:txBody>
      </p:sp>
    </p:spTree>
    <p:extLst>
      <p:ext uri="{BB962C8B-B14F-4D97-AF65-F5344CB8AC3E}">
        <p14:creationId xmlns:p14="http://schemas.microsoft.com/office/powerpoint/2010/main" val="126233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6C152-F216-41E3-8C84-621D48B754FF}"/>
              </a:ext>
            </a:extLst>
          </p:cNvPr>
          <p:cNvSpPr>
            <a:spLocks noGrp="1"/>
          </p:cNvSpPr>
          <p:nvPr>
            <p:ph type="title"/>
          </p:nvPr>
        </p:nvSpPr>
        <p:spPr>
          <a:xfrm>
            <a:off x="1410026" y="104253"/>
            <a:ext cx="9371949" cy="1183566"/>
          </a:xfrm>
        </p:spPr>
        <p:txBody>
          <a:bodyPr/>
          <a:lstStyle/>
          <a:p>
            <a:r>
              <a:rPr lang="en-GB" dirty="0"/>
              <a:t>So what changes can you make to strip out workload and create a better life for your staff?</a:t>
            </a:r>
          </a:p>
        </p:txBody>
      </p:sp>
      <p:sp>
        <p:nvSpPr>
          <p:cNvPr id="3" name="Slide Number Placeholder 2">
            <a:extLst>
              <a:ext uri="{FF2B5EF4-FFF2-40B4-BE49-F238E27FC236}">
                <a16:creationId xmlns:a16="http://schemas.microsoft.com/office/drawing/2014/main" id="{1E91D01B-FCDB-4A09-A096-9BD747AC9DD5}"/>
              </a:ext>
            </a:extLst>
          </p:cNvPr>
          <p:cNvSpPr>
            <a:spLocks noGrp="1"/>
          </p:cNvSpPr>
          <p:nvPr>
            <p:ph type="sldNum" sz="quarter" idx="12"/>
          </p:nvPr>
        </p:nvSpPr>
        <p:spPr/>
        <p:txBody>
          <a:bodyPr/>
          <a:lstStyle/>
          <a:p>
            <a:fld id="{9CD8D479-8942-46E8-A226-A4E01F7A105C}" type="slidenum">
              <a:rPr lang="en-GB" smtClean="0"/>
              <a:t>19</a:t>
            </a:fld>
            <a:endParaRPr lang="en-GB" dirty="0"/>
          </a:p>
        </p:txBody>
      </p:sp>
      <p:sp>
        <p:nvSpPr>
          <p:cNvPr id="4" name="Date Placeholder 3">
            <a:extLst>
              <a:ext uri="{FF2B5EF4-FFF2-40B4-BE49-F238E27FC236}">
                <a16:creationId xmlns:a16="http://schemas.microsoft.com/office/drawing/2014/main" id="{2D1E4B2F-8F1A-4E18-A138-5DBB85DC2DAD}"/>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A8C611AE-783E-47B6-8967-A63EC5A09974}"/>
              </a:ext>
            </a:extLst>
          </p:cNvPr>
          <p:cNvSpPr>
            <a:spLocks noGrp="1"/>
          </p:cNvSpPr>
          <p:nvPr>
            <p:ph type="ftr" sz="quarter" idx="11"/>
          </p:nvPr>
        </p:nvSpPr>
        <p:spPr/>
        <p:txBody>
          <a:bodyPr/>
          <a:lstStyle/>
          <a:p>
            <a:r>
              <a:rPr lang="en-US"/>
              <a:t>Add a footer</a:t>
            </a:r>
            <a:endParaRPr lang="en-US" dirty="0"/>
          </a:p>
        </p:txBody>
      </p:sp>
      <p:sp>
        <p:nvSpPr>
          <p:cNvPr id="6" name="TextBox 5">
            <a:extLst>
              <a:ext uri="{FF2B5EF4-FFF2-40B4-BE49-F238E27FC236}">
                <a16:creationId xmlns:a16="http://schemas.microsoft.com/office/drawing/2014/main" id="{7F4DAE23-F60D-4FE9-94C6-B39293E8EC07}"/>
              </a:ext>
            </a:extLst>
          </p:cNvPr>
          <p:cNvSpPr txBox="1"/>
          <p:nvPr/>
        </p:nvSpPr>
        <p:spPr>
          <a:xfrm>
            <a:off x="834621" y="1528091"/>
            <a:ext cx="4829750" cy="4801314"/>
          </a:xfrm>
          <a:custGeom>
            <a:avLst/>
            <a:gdLst>
              <a:gd name="connsiteX0" fmla="*/ 0 w 4829750"/>
              <a:gd name="connsiteY0" fmla="*/ 0 h 4801314"/>
              <a:gd name="connsiteX1" fmla="*/ 584936 w 4829750"/>
              <a:gd name="connsiteY1" fmla="*/ 0 h 4801314"/>
              <a:gd name="connsiteX2" fmla="*/ 1073278 w 4829750"/>
              <a:gd name="connsiteY2" fmla="*/ 0 h 4801314"/>
              <a:gd name="connsiteX3" fmla="*/ 1658214 w 4829750"/>
              <a:gd name="connsiteY3" fmla="*/ 0 h 4801314"/>
              <a:gd name="connsiteX4" fmla="*/ 2146556 w 4829750"/>
              <a:gd name="connsiteY4" fmla="*/ 0 h 4801314"/>
              <a:gd name="connsiteX5" fmla="*/ 2538302 w 4829750"/>
              <a:gd name="connsiteY5" fmla="*/ 0 h 4801314"/>
              <a:gd name="connsiteX6" fmla="*/ 3074941 w 4829750"/>
              <a:gd name="connsiteY6" fmla="*/ 0 h 4801314"/>
              <a:gd name="connsiteX7" fmla="*/ 3708175 w 4829750"/>
              <a:gd name="connsiteY7" fmla="*/ 0 h 4801314"/>
              <a:gd name="connsiteX8" fmla="*/ 4148219 w 4829750"/>
              <a:gd name="connsiteY8" fmla="*/ 0 h 4801314"/>
              <a:gd name="connsiteX9" fmla="*/ 4829750 w 4829750"/>
              <a:gd name="connsiteY9" fmla="*/ 0 h 4801314"/>
              <a:gd name="connsiteX10" fmla="*/ 4829750 w 4829750"/>
              <a:gd name="connsiteY10" fmla="*/ 389440 h 4801314"/>
              <a:gd name="connsiteX11" fmla="*/ 4829750 w 4829750"/>
              <a:gd name="connsiteY11" fmla="*/ 874906 h 4801314"/>
              <a:gd name="connsiteX12" fmla="*/ 4829750 w 4829750"/>
              <a:gd name="connsiteY12" fmla="*/ 1264346 h 4801314"/>
              <a:gd name="connsiteX13" fmla="*/ 4829750 w 4829750"/>
              <a:gd name="connsiteY13" fmla="*/ 1893852 h 4801314"/>
              <a:gd name="connsiteX14" fmla="*/ 4829750 w 4829750"/>
              <a:gd name="connsiteY14" fmla="*/ 2283292 h 4801314"/>
              <a:gd name="connsiteX15" fmla="*/ 4829750 w 4829750"/>
              <a:gd name="connsiteY15" fmla="*/ 2816771 h 4801314"/>
              <a:gd name="connsiteX16" fmla="*/ 4829750 w 4829750"/>
              <a:gd name="connsiteY16" fmla="*/ 3350250 h 4801314"/>
              <a:gd name="connsiteX17" fmla="*/ 4829750 w 4829750"/>
              <a:gd name="connsiteY17" fmla="*/ 3883730 h 4801314"/>
              <a:gd name="connsiteX18" fmla="*/ 4829750 w 4829750"/>
              <a:gd name="connsiteY18" fmla="*/ 4801314 h 4801314"/>
              <a:gd name="connsiteX19" fmla="*/ 4196516 w 4829750"/>
              <a:gd name="connsiteY19" fmla="*/ 4801314 h 4801314"/>
              <a:gd name="connsiteX20" fmla="*/ 3804770 w 4829750"/>
              <a:gd name="connsiteY20" fmla="*/ 4801314 h 4801314"/>
              <a:gd name="connsiteX21" fmla="*/ 3268131 w 4829750"/>
              <a:gd name="connsiteY21" fmla="*/ 4801314 h 4801314"/>
              <a:gd name="connsiteX22" fmla="*/ 2779789 w 4829750"/>
              <a:gd name="connsiteY22" fmla="*/ 4801314 h 4801314"/>
              <a:gd name="connsiteX23" fmla="*/ 2194853 w 4829750"/>
              <a:gd name="connsiteY23" fmla="*/ 4801314 h 4801314"/>
              <a:gd name="connsiteX24" fmla="*/ 1803107 w 4829750"/>
              <a:gd name="connsiteY24" fmla="*/ 4801314 h 4801314"/>
              <a:gd name="connsiteX25" fmla="*/ 1363063 w 4829750"/>
              <a:gd name="connsiteY25" fmla="*/ 4801314 h 4801314"/>
              <a:gd name="connsiteX26" fmla="*/ 729829 w 4829750"/>
              <a:gd name="connsiteY26" fmla="*/ 4801314 h 4801314"/>
              <a:gd name="connsiteX27" fmla="*/ 0 w 4829750"/>
              <a:gd name="connsiteY27" fmla="*/ 4801314 h 4801314"/>
              <a:gd name="connsiteX28" fmla="*/ 0 w 4829750"/>
              <a:gd name="connsiteY28" fmla="*/ 4315848 h 4801314"/>
              <a:gd name="connsiteX29" fmla="*/ 0 w 4829750"/>
              <a:gd name="connsiteY29" fmla="*/ 3782368 h 4801314"/>
              <a:gd name="connsiteX30" fmla="*/ 0 w 4829750"/>
              <a:gd name="connsiteY30" fmla="*/ 3200876 h 4801314"/>
              <a:gd name="connsiteX31" fmla="*/ 0 w 4829750"/>
              <a:gd name="connsiteY31" fmla="*/ 2763423 h 4801314"/>
              <a:gd name="connsiteX32" fmla="*/ 0 w 4829750"/>
              <a:gd name="connsiteY32" fmla="*/ 2325970 h 4801314"/>
              <a:gd name="connsiteX33" fmla="*/ 0 w 4829750"/>
              <a:gd name="connsiteY33" fmla="*/ 1888517 h 4801314"/>
              <a:gd name="connsiteX34" fmla="*/ 0 w 4829750"/>
              <a:gd name="connsiteY34" fmla="*/ 1307024 h 4801314"/>
              <a:gd name="connsiteX35" fmla="*/ 0 w 4829750"/>
              <a:gd name="connsiteY35" fmla="*/ 677519 h 4801314"/>
              <a:gd name="connsiteX36" fmla="*/ 0 w 4829750"/>
              <a:gd name="connsiteY36" fmla="*/ 0 h 480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829750" h="4801314" extrusionOk="0">
                <a:moveTo>
                  <a:pt x="0" y="0"/>
                </a:moveTo>
                <a:cubicBezTo>
                  <a:pt x="287275" y="-1058"/>
                  <a:pt x="425060" y="41426"/>
                  <a:pt x="584936" y="0"/>
                </a:cubicBezTo>
                <a:cubicBezTo>
                  <a:pt x="744812" y="-41426"/>
                  <a:pt x="961672" y="58157"/>
                  <a:pt x="1073278" y="0"/>
                </a:cubicBezTo>
                <a:cubicBezTo>
                  <a:pt x="1184884" y="-58157"/>
                  <a:pt x="1435300" y="53507"/>
                  <a:pt x="1658214" y="0"/>
                </a:cubicBezTo>
                <a:cubicBezTo>
                  <a:pt x="1881128" y="-53507"/>
                  <a:pt x="2026430" y="47009"/>
                  <a:pt x="2146556" y="0"/>
                </a:cubicBezTo>
                <a:cubicBezTo>
                  <a:pt x="2266682" y="-47009"/>
                  <a:pt x="2445126" y="15664"/>
                  <a:pt x="2538302" y="0"/>
                </a:cubicBezTo>
                <a:cubicBezTo>
                  <a:pt x="2631478" y="-15664"/>
                  <a:pt x="2883297" y="23426"/>
                  <a:pt x="3074941" y="0"/>
                </a:cubicBezTo>
                <a:cubicBezTo>
                  <a:pt x="3266585" y="-23426"/>
                  <a:pt x="3447040" y="75925"/>
                  <a:pt x="3708175" y="0"/>
                </a:cubicBezTo>
                <a:cubicBezTo>
                  <a:pt x="3969310" y="-75925"/>
                  <a:pt x="4006383" y="47532"/>
                  <a:pt x="4148219" y="0"/>
                </a:cubicBezTo>
                <a:cubicBezTo>
                  <a:pt x="4290055" y="-47532"/>
                  <a:pt x="4557091" y="65146"/>
                  <a:pt x="4829750" y="0"/>
                </a:cubicBezTo>
                <a:cubicBezTo>
                  <a:pt x="4837321" y="170852"/>
                  <a:pt x="4797646" y="206419"/>
                  <a:pt x="4829750" y="389440"/>
                </a:cubicBezTo>
                <a:cubicBezTo>
                  <a:pt x="4861854" y="572461"/>
                  <a:pt x="4808703" y="722349"/>
                  <a:pt x="4829750" y="874906"/>
                </a:cubicBezTo>
                <a:cubicBezTo>
                  <a:pt x="4850797" y="1027463"/>
                  <a:pt x="4824084" y="1134050"/>
                  <a:pt x="4829750" y="1264346"/>
                </a:cubicBezTo>
                <a:cubicBezTo>
                  <a:pt x="4835416" y="1394642"/>
                  <a:pt x="4813173" y="1686172"/>
                  <a:pt x="4829750" y="1893852"/>
                </a:cubicBezTo>
                <a:cubicBezTo>
                  <a:pt x="4846327" y="2101532"/>
                  <a:pt x="4788917" y="2100782"/>
                  <a:pt x="4829750" y="2283292"/>
                </a:cubicBezTo>
                <a:cubicBezTo>
                  <a:pt x="4870583" y="2465802"/>
                  <a:pt x="4818920" y="2706206"/>
                  <a:pt x="4829750" y="2816771"/>
                </a:cubicBezTo>
                <a:cubicBezTo>
                  <a:pt x="4840580" y="2927336"/>
                  <a:pt x="4811776" y="3238982"/>
                  <a:pt x="4829750" y="3350250"/>
                </a:cubicBezTo>
                <a:cubicBezTo>
                  <a:pt x="4847724" y="3461518"/>
                  <a:pt x="4769396" y="3686838"/>
                  <a:pt x="4829750" y="3883730"/>
                </a:cubicBezTo>
                <a:cubicBezTo>
                  <a:pt x="4890104" y="4080622"/>
                  <a:pt x="4737251" y="4576159"/>
                  <a:pt x="4829750" y="4801314"/>
                </a:cubicBezTo>
                <a:cubicBezTo>
                  <a:pt x="4601670" y="4862118"/>
                  <a:pt x="4343669" y="4737827"/>
                  <a:pt x="4196516" y="4801314"/>
                </a:cubicBezTo>
                <a:cubicBezTo>
                  <a:pt x="4049363" y="4864801"/>
                  <a:pt x="3967588" y="4769988"/>
                  <a:pt x="3804770" y="4801314"/>
                </a:cubicBezTo>
                <a:cubicBezTo>
                  <a:pt x="3641952" y="4832640"/>
                  <a:pt x="3475299" y="4800379"/>
                  <a:pt x="3268131" y="4801314"/>
                </a:cubicBezTo>
                <a:cubicBezTo>
                  <a:pt x="3060963" y="4802249"/>
                  <a:pt x="2973491" y="4754325"/>
                  <a:pt x="2779789" y="4801314"/>
                </a:cubicBezTo>
                <a:cubicBezTo>
                  <a:pt x="2586087" y="4848303"/>
                  <a:pt x="2376298" y="4777306"/>
                  <a:pt x="2194853" y="4801314"/>
                </a:cubicBezTo>
                <a:cubicBezTo>
                  <a:pt x="2013408" y="4825322"/>
                  <a:pt x="1994478" y="4768250"/>
                  <a:pt x="1803107" y="4801314"/>
                </a:cubicBezTo>
                <a:cubicBezTo>
                  <a:pt x="1611736" y="4834378"/>
                  <a:pt x="1453263" y="4779244"/>
                  <a:pt x="1363063" y="4801314"/>
                </a:cubicBezTo>
                <a:cubicBezTo>
                  <a:pt x="1272863" y="4823384"/>
                  <a:pt x="967192" y="4775076"/>
                  <a:pt x="729829" y="4801314"/>
                </a:cubicBezTo>
                <a:cubicBezTo>
                  <a:pt x="492466" y="4827552"/>
                  <a:pt x="219527" y="4797243"/>
                  <a:pt x="0" y="4801314"/>
                </a:cubicBezTo>
                <a:cubicBezTo>
                  <a:pt x="-2855" y="4641188"/>
                  <a:pt x="12007" y="4509716"/>
                  <a:pt x="0" y="4315848"/>
                </a:cubicBezTo>
                <a:cubicBezTo>
                  <a:pt x="-12007" y="4121980"/>
                  <a:pt x="2219" y="3969192"/>
                  <a:pt x="0" y="3782368"/>
                </a:cubicBezTo>
                <a:cubicBezTo>
                  <a:pt x="-2219" y="3595544"/>
                  <a:pt x="23025" y="3420024"/>
                  <a:pt x="0" y="3200876"/>
                </a:cubicBezTo>
                <a:cubicBezTo>
                  <a:pt x="-23025" y="2981728"/>
                  <a:pt x="42341" y="2852657"/>
                  <a:pt x="0" y="2763423"/>
                </a:cubicBezTo>
                <a:cubicBezTo>
                  <a:pt x="-42341" y="2674189"/>
                  <a:pt x="31891" y="2428475"/>
                  <a:pt x="0" y="2325970"/>
                </a:cubicBezTo>
                <a:cubicBezTo>
                  <a:pt x="-31891" y="2223465"/>
                  <a:pt x="13999" y="2049295"/>
                  <a:pt x="0" y="1888517"/>
                </a:cubicBezTo>
                <a:cubicBezTo>
                  <a:pt x="-13999" y="1727739"/>
                  <a:pt x="39195" y="1543940"/>
                  <a:pt x="0" y="1307024"/>
                </a:cubicBezTo>
                <a:cubicBezTo>
                  <a:pt x="-39195" y="1070108"/>
                  <a:pt x="7306" y="859563"/>
                  <a:pt x="0" y="677519"/>
                </a:cubicBezTo>
                <a:cubicBezTo>
                  <a:pt x="-7306" y="495476"/>
                  <a:pt x="22782" y="275653"/>
                  <a:pt x="0" y="0"/>
                </a:cubicBezTo>
                <a:close/>
              </a:path>
            </a:pathLst>
          </a:custGeom>
          <a:noFill/>
          <a:ln>
            <a:solidFill>
              <a:schemeClr val="tx1"/>
            </a:solidFill>
            <a:extLst>
              <a:ext uri="{C807C97D-BFC1-408E-A445-0C87EB9F89A2}">
                <ask:lineSketchStyleProps xmlns:ask="http://schemas.microsoft.com/office/drawing/2018/sketchyshapes" sd="2270354606">
                  <a:prstGeom prst="rect">
                    <a:avLst/>
                  </a:prstGeom>
                  <ask:type>
                    <ask:lineSketchScribble/>
                  </ask:type>
                </ask:lineSketchStyleProps>
              </a:ext>
            </a:extLst>
          </a:ln>
        </p:spPr>
        <p:txBody>
          <a:bodyPr wrap="square" rtlCol="0">
            <a:spAutoFit/>
          </a:bodyPr>
          <a:lstStyle/>
          <a:p>
            <a:r>
              <a:rPr lang="en-GB" dirty="0"/>
              <a:t>Things that we can change….</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7" name="TextBox 6">
            <a:extLst>
              <a:ext uri="{FF2B5EF4-FFF2-40B4-BE49-F238E27FC236}">
                <a16:creationId xmlns:a16="http://schemas.microsoft.com/office/drawing/2014/main" id="{11F3D029-790C-4EE5-821C-5BD371D4D838}"/>
              </a:ext>
            </a:extLst>
          </p:cNvPr>
          <p:cNvSpPr txBox="1"/>
          <p:nvPr/>
        </p:nvSpPr>
        <p:spPr>
          <a:xfrm>
            <a:off x="6192146" y="1528091"/>
            <a:ext cx="5498674" cy="4801314"/>
          </a:xfrm>
          <a:custGeom>
            <a:avLst/>
            <a:gdLst>
              <a:gd name="connsiteX0" fmla="*/ 0 w 5498674"/>
              <a:gd name="connsiteY0" fmla="*/ 0 h 4801314"/>
              <a:gd name="connsiteX1" fmla="*/ 384907 w 5498674"/>
              <a:gd name="connsiteY1" fmla="*/ 0 h 4801314"/>
              <a:gd name="connsiteX2" fmla="*/ 934775 w 5498674"/>
              <a:gd name="connsiteY2" fmla="*/ 0 h 4801314"/>
              <a:gd name="connsiteX3" fmla="*/ 1484642 w 5498674"/>
              <a:gd name="connsiteY3" fmla="*/ 0 h 4801314"/>
              <a:gd name="connsiteX4" fmla="*/ 2089496 w 5498674"/>
              <a:gd name="connsiteY4" fmla="*/ 0 h 4801314"/>
              <a:gd name="connsiteX5" fmla="*/ 2749337 w 5498674"/>
              <a:gd name="connsiteY5" fmla="*/ 0 h 4801314"/>
              <a:gd name="connsiteX6" fmla="*/ 3189231 w 5498674"/>
              <a:gd name="connsiteY6" fmla="*/ 0 h 4801314"/>
              <a:gd name="connsiteX7" fmla="*/ 3794085 w 5498674"/>
              <a:gd name="connsiteY7" fmla="*/ 0 h 4801314"/>
              <a:gd name="connsiteX8" fmla="*/ 4453926 w 5498674"/>
              <a:gd name="connsiteY8" fmla="*/ 0 h 4801314"/>
              <a:gd name="connsiteX9" fmla="*/ 4838833 w 5498674"/>
              <a:gd name="connsiteY9" fmla="*/ 0 h 4801314"/>
              <a:gd name="connsiteX10" fmla="*/ 5498674 w 5498674"/>
              <a:gd name="connsiteY10" fmla="*/ 0 h 4801314"/>
              <a:gd name="connsiteX11" fmla="*/ 5498674 w 5498674"/>
              <a:gd name="connsiteY11" fmla="*/ 389440 h 4801314"/>
              <a:gd name="connsiteX12" fmla="*/ 5498674 w 5498674"/>
              <a:gd name="connsiteY12" fmla="*/ 1018946 h 4801314"/>
              <a:gd name="connsiteX13" fmla="*/ 5498674 w 5498674"/>
              <a:gd name="connsiteY13" fmla="*/ 1504412 h 4801314"/>
              <a:gd name="connsiteX14" fmla="*/ 5498674 w 5498674"/>
              <a:gd name="connsiteY14" fmla="*/ 2085904 h 4801314"/>
              <a:gd name="connsiteX15" fmla="*/ 5498674 w 5498674"/>
              <a:gd name="connsiteY15" fmla="*/ 2667397 h 4801314"/>
              <a:gd name="connsiteX16" fmla="*/ 5498674 w 5498674"/>
              <a:gd name="connsiteY16" fmla="*/ 3296902 h 4801314"/>
              <a:gd name="connsiteX17" fmla="*/ 5498674 w 5498674"/>
              <a:gd name="connsiteY17" fmla="*/ 3878395 h 4801314"/>
              <a:gd name="connsiteX18" fmla="*/ 5498674 w 5498674"/>
              <a:gd name="connsiteY18" fmla="*/ 4801314 h 4801314"/>
              <a:gd name="connsiteX19" fmla="*/ 4948807 w 5498674"/>
              <a:gd name="connsiteY19" fmla="*/ 4801314 h 4801314"/>
              <a:gd name="connsiteX20" fmla="*/ 4288966 w 5498674"/>
              <a:gd name="connsiteY20" fmla="*/ 4801314 h 4801314"/>
              <a:gd name="connsiteX21" fmla="*/ 3684112 w 5498674"/>
              <a:gd name="connsiteY21" fmla="*/ 4801314 h 4801314"/>
              <a:gd name="connsiteX22" fmla="*/ 3299204 w 5498674"/>
              <a:gd name="connsiteY22" fmla="*/ 4801314 h 4801314"/>
              <a:gd name="connsiteX23" fmla="*/ 2639364 w 5498674"/>
              <a:gd name="connsiteY23" fmla="*/ 4801314 h 4801314"/>
              <a:gd name="connsiteX24" fmla="*/ 2199470 w 5498674"/>
              <a:gd name="connsiteY24" fmla="*/ 4801314 h 4801314"/>
              <a:gd name="connsiteX25" fmla="*/ 1539629 w 5498674"/>
              <a:gd name="connsiteY25" fmla="*/ 4801314 h 4801314"/>
              <a:gd name="connsiteX26" fmla="*/ 989761 w 5498674"/>
              <a:gd name="connsiteY26" fmla="*/ 4801314 h 4801314"/>
              <a:gd name="connsiteX27" fmla="*/ 0 w 5498674"/>
              <a:gd name="connsiteY27" fmla="*/ 4801314 h 4801314"/>
              <a:gd name="connsiteX28" fmla="*/ 0 w 5498674"/>
              <a:gd name="connsiteY28" fmla="*/ 4363861 h 4801314"/>
              <a:gd name="connsiteX29" fmla="*/ 0 w 5498674"/>
              <a:gd name="connsiteY29" fmla="*/ 3830382 h 4801314"/>
              <a:gd name="connsiteX30" fmla="*/ 0 w 5498674"/>
              <a:gd name="connsiteY30" fmla="*/ 3296902 h 4801314"/>
              <a:gd name="connsiteX31" fmla="*/ 0 w 5498674"/>
              <a:gd name="connsiteY31" fmla="*/ 2859449 h 4801314"/>
              <a:gd name="connsiteX32" fmla="*/ 0 w 5498674"/>
              <a:gd name="connsiteY32" fmla="*/ 2373983 h 4801314"/>
              <a:gd name="connsiteX33" fmla="*/ 0 w 5498674"/>
              <a:gd name="connsiteY33" fmla="*/ 1984543 h 4801314"/>
              <a:gd name="connsiteX34" fmla="*/ 0 w 5498674"/>
              <a:gd name="connsiteY34" fmla="*/ 1403051 h 4801314"/>
              <a:gd name="connsiteX35" fmla="*/ 0 w 5498674"/>
              <a:gd name="connsiteY35" fmla="*/ 917584 h 4801314"/>
              <a:gd name="connsiteX36" fmla="*/ 0 w 5498674"/>
              <a:gd name="connsiteY36" fmla="*/ 528145 h 4801314"/>
              <a:gd name="connsiteX37" fmla="*/ 0 w 5498674"/>
              <a:gd name="connsiteY37" fmla="*/ 0 h 4801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498674" h="4801314" extrusionOk="0">
                <a:moveTo>
                  <a:pt x="0" y="0"/>
                </a:moveTo>
                <a:cubicBezTo>
                  <a:pt x="100946" y="-34003"/>
                  <a:pt x="216015" y="45025"/>
                  <a:pt x="384907" y="0"/>
                </a:cubicBezTo>
                <a:cubicBezTo>
                  <a:pt x="553799" y="-45025"/>
                  <a:pt x="688170" y="5986"/>
                  <a:pt x="934775" y="0"/>
                </a:cubicBezTo>
                <a:cubicBezTo>
                  <a:pt x="1181380" y="-5986"/>
                  <a:pt x="1331673" y="57969"/>
                  <a:pt x="1484642" y="0"/>
                </a:cubicBezTo>
                <a:cubicBezTo>
                  <a:pt x="1637611" y="-57969"/>
                  <a:pt x="1842669" y="6307"/>
                  <a:pt x="2089496" y="0"/>
                </a:cubicBezTo>
                <a:cubicBezTo>
                  <a:pt x="2336323" y="-6307"/>
                  <a:pt x="2425967" y="54581"/>
                  <a:pt x="2749337" y="0"/>
                </a:cubicBezTo>
                <a:cubicBezTo>
                  <a:pt x="3072707" y="-54581"/>
                  <a:pt x="2985678" y="44902"/>
                  <a:pt x="3189231" y="0"/>
                </a:cubicBezTo>
                <a:cubicBezTo>
                  <a:pt x="3392784" y="-44902"/>
                  <a:pt x="3511645" y="19593"/>
                  <a:pt x="3794085" y="0"/>
                </a:cubicBezTo>
                <a:cubicBezTo>
                  <a:pt x="4076525" y="-19593"/>
                  <a:pt x="4234730" y="54413"/>
                  <a:pt x="4453926" y="0"/>
                </a:cubicBezTo>
                <a:cubicBezTo>
                  <a:pt x="4673122" y="-54413"/>
                  <a:pt x="4698413" y="16142"/>
                  <a:pt x="4838833" y="0"/>
                </a:cubicBezTo>
                <a:cubicBezTo>
                  <a:pt x="4979253" y="-16142"/>
                  <a:pt x="5331123" y="41394"/>
                  <a:pt x="5498674" y="0"/>
                </a:cubicBezTo>
                <a:cubicBezTo>
                  <a:pt x="5528064" y="179123"/>
                  <a:pt x="5498121" y="294405"/>
                  <a:pt x="5498674" y="389440"/>
                </a:cubicBezTo>
                <a:cubicBezTo>
                  <a:pt x="5499227" y="484475"/>
                  <a:pt x="5485621" y="847752"/>
                  <a:pt x="5498674" y="1018946"/>
                </a:cubicBezTo>
                <a:cubicBezTo>
                  <a:pt x="5511727" y="1190140"/>
                  <a:pt x="5456865" y="1351877"/>
                  <a:pt x="5498674" y="1504412"/>
                </a:cubicBezTo>
                <a:cubicBezTo>
                  <a:pt x="5540483" y="1656947"/>
                  <a:pt x="5497683" y="1870169"/>
                  <a:pt x="5498674" y="2085904"/>
                </a:cubicBezTo>
                <a:cubicBezTo>
                  <a:pt x="5499665" y="2301639"/>
                  <a:pt x="5492960" y="2479018"/>
                  <a:pt x="5498674" y="2667397"/>
                </a:cubicBezTo>
                <a:cubicBezTo>
                  <a:pt x="5504388" y="2855776"/>
                  <a:pt x="5433526" y="3028912"/>
                  <a:pt x="5498674" y="3296902"/>
                </a:cubicBezTo>
                <a:cubicBezTo>
                  <a:pt x="5563822" y="3564892"/>
                  <a:pt x="5444247" y="3599517"/>
                  <a:pt x="5498674" y="3878395"/>
                </a:cubicBezTo>
                <a:cubicBezTo>
                  <a:pt x="5553101" y="4157273"/>
                  <a:pt x="5469153" y="4502973"/>
                  <a:pt x="5498674" y="4801314"/>
                </a:cubicBezTo>
                <a:cubicBezTo>
                  <a:pt x="5242389" y="4861083"/>
                  <a:pt x="5200604" y="4796029"/>
                  <a:pt x="4948807" y="4801314"/>
                </a:cubicBezTo>
                <a:cubicBezTo>
                  <a:pt x="4697010" y="4806599"/>
                  <a:pt x="4564950" y="4792085"/>
                  <a:pt x="4288966" y="4801314"/>
                </a:cubicBezTo>
                <a:cubicBezTo>
                  <a:pt x="4012982" y="4810543"/>
                  <a:pt x="3805966" y="4790254"/>
                  <a:pt x="3684112" y="4801314"/>
                </a:cubicBezTo>
                <a:cubicBezTo>
                  <a:pt x="3562258" y="4812374"/>
                  <a:pt x="3487610" y="4787688"/>
                  <a:pt x="3299204" y="4801314"/>
                </a:cubicBezTo>
                <a:cubicBezTo>
                  <a:pt x="3110798" y="4814940"/>
                  <a:pt x="2792283" y="4771596"/>
                  <a:pt x="2639364" y="4801314"/>
                </a:cubicBezTo>
                <a:cubicBezTo>
                  <a:pt x="2486445" y="4831032"/>
                  <a:pt x="2348009" y="4769776"/>
                  <a:pt x="2199470" y="4801314"/>
                </a:cubicBezTo>
                <a:cubicBezTo>
                  <a:pt x="2050931" y="4832852"/>
                  <a:pt x="1689655" y="4801133"/>
                  <a:pt x="1539629" y="4801314"/>
                </a:cubicBezTo>
                <a:cubicBezTo>
                  <a:pt x="1389603" y="4801495"/>
                  <a:pt x="1164396" y="4798650"/>
                  <a:pt x="989761" y="4801314"/>
                </a:cubicBezTo>
                <a:cubicBezTo>
                  <a:pt x="815126" y="4803978"/>
                  <a:pt x="490039" y="4749782"/>
                  <a:pt x="0" y="4801314"/>
                </a:cubicBezTo>
                <a:cubicBezTo>
                  <a:pt x="-32597" y="4623324"/>
                  <a:pt x="33964" y="4537493"/>
                  <a:pt x="0" y="4363861"/>
                </a:cubicBezTo>
                <a:cubicBezTo>
                  <a:pt x="-33964" y="4190229"/>
                  <a:pt x="58997" y="3962433"/>
                  <a:pt x="0" y="3830382"/>
                </a:cubicBezTo>
                <a:cubicBezTo>
                  <a:pt x="-58997" y="3698331"/>
                  <a:pt x="18589" y="3458481"/>
                  <a:pt x="0" y="3296902"/>
                </a:cubicBezTo>
                <a:cubicBezTo>
                  <a:pt x="-18589" y="3135323"/>
                  <a:pt x="22024" y="2986315"/>
                  <a:pt x="0" y="2859449"/>
                </a:cubicBezTo>
                <a:cubicBezTo>
                  <a:pt x="-22024" y="2732583"/>
                  <a:pt x="31872" y="2577343"/>
                  <a:pt x="0" y="2373983"/>
                </a:cubicBezTo>
                <a:cubicBezTo>
                  <a:pt x="-31872" y="2170623"/>
                  <a:pt x="40574" y="2077518"/>
                  <a:pt x="0" y="1984543"/>
                </a:cubicBezTo>
                <a:cubicBezTo>
                  <a:pt x="-40574" y="1891568"/>
                  <a:pt x="50410" y="1593124"/>
                  <a:pt x="0" y="1403051"/>
                </a:cubicBezTo>
                <a:cubicBezTo>
                  <a:pt x="-50410" y="1212978"/>
                  <a:pt x="23785" y="1117799"/>
                  <a:pt x="0" y="917584"/>
                </a:cubicBezTo>
                <a:cubicBezTo>
                  <a:pt x="-23785" y="717369"/>
                  <a:pt x="2898" y="694206"/>
                  <a:pt x="0" y="528145"/>
                </a:cubicBezTo>
                <a:cubicBezTo>
                  <a:pt x="-2898" y="362084"/>
                  <a:pt x="55711" y="181005"/>
                  <a:pt x="0" y="0"/>
                </a:cubicBezTo>
                <a:close/>
              </a:path>
            </a:pathLst>
          </a:custGeom>
          <a:noFill/>
          <a:ln>
            <a:solidFill>
              <a:schemeClr val="tx1"/>
            </a:solidFill>
            <a:extLst>
              <a:ext uri="{C807C97D-BFC1-408E-A445-0C87EB9F89A2}">
                <ask:lineSketchStyleProps xmlns:ask="http://schemas.microsoft.com/office/drawing/2018/sketchyshapes" sd="3250071033">
                  <a:prstGeom prst="rect">
                    <a:avLst/>
                  </a:prstGeom>
                  <ask:type>
                    <ask:lineSketchScribble/>
                  </ask:type>
                </ask:lineSketchStyleProps>
              </a:ext>
            </a:extLst>
          </a:ln>
        </p:spPr>
        <p:txBody>
          <a:bodyPr wrap="square" rtlCol="0">
            <a:spAutoFit/>
          </a:bodyPr>
          <a:lstStyle/>
          <a:p>
            <a:r>
              <a:rPr lang="en-GB" dirty="0"/>
              <a:t>How might we change them?</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382491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5ABE6-A396-4FC4-9D02-E1FF53F522FD}"/>
              </a:ext>
            </a:extLst>
          </p:cNvPr>
          <p:cNvSpPr>
            <a:spLocks noGrp="1"/>
          </p:cNvSpPr>
          <p:nvPr>
            <p:ph type="title"/>
          </p:nvPr>
        </p:nvSpPr>
        <p:spPr>
          <a:xfrm>
            <a:off x="859168" y="147287"/>
            <a:ext cx="9371949" cy="601416"/>
          </a:xfrm>
        </p:spPr>
        <p:txBody>
          <a:bodyPr>
            <a:normAutofit fontScale="90000"/>
          </a:bodyPr>
          <a:lstStyle/>
          <a:p>
            <a:r>
              <a:rPr lang="en-GB" dirty="0"/>
              <a:t>Making decisions about wellbeing…Cost v value</a:t>
            </a:r>
          </a:p>
        </p:txBody>
      </p:sp>
      <p:sp>
        <p:nvSpPr>
          <p:cNvPr id="3" name="Slide Number Placeholder 2">
            <a:extLst>
              <a:ext uri="{FF2B5EF4-FFF2-40B4-BE49-F238E27FC236}">
                <a16:creationId xmlns:a16="http://schemas.microsoft.com/office/drawing/2014/main" id="{38A9B7BD-FABD-4AEA-AB40-55DCBEA1C325}"/>
              </a:ext>
            </a:extLst>
          </p:cNvPr>
          <p:cNvSpPr>
            <a:spLocks noGrp="1"/>
          </p:cNvSpPr>
          <p:nvPr>
            <p:ph type="sldNum" sz="quarter" idx="12"/>
          </p:nvPr>
        </p:nvSpPr>
        <p:spPr/>
        <p:txBody>
          <a:bodyPr/>
          <a:lstStyle/>
          <a:p>
            <a:fld id="{9CD8D479-8942-46E8-A226-A4E01F7A105C}" type="slidenum">
              <a:rPr lang="en-GB" smtClean="0"/>
              <a:t>20</a:t>
            </a:fld>
            <a:endParaRPr lang="en-GB" dirty="0"/>
          </a:p>
        </p:txBody>
      </p:sp>
      <p:sp>
        <p:nvSpPr>
          <p:cNvPr id="4" name="Date Placeholder 3">
            <a:extLst>
              <a:ext uri="{FF2B5EF4-FFF2-40B4-BE49-F238E27FC236}">
                <a16:creationId xmlns:a16="http://schemas.microsoft.com/office/drawing/2014/main" id="{21AE8F54-75ED-4475-885B-B2C3BA6A8C44}"/>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C6BDBA52-02A6-4CD8-89C0-3E8DCCB009AF}"/>
              </a:ext>
            </a:extLst>
          </p:cNvPr>
          <p:cNvSpPr>
            <a:spLocks noGrp="1"/>
          </p:cNvSpPr>
          <p:nvPr>
            <p:ph type="ftr" sz="quarter" idx="11"/>
          </p:nvPr>
        </p:nvSpPr>
        <p:spPr/>
        <p:txBody>
          <a:bodyPr/>
          <a:lstStyle/>
          <a:p>
            <a:r>
              <a:rPr lang="en-US"/>
              <a:t>Add a footer</a:t>
            </a:r>
            <a:endParaRPr lang="en-US" dirty="0"/>
          </a:p>
        </p:txBody>
      </p:sp>
      <p:sp>
        <p:nvSpPr>
          <p:cNvPr id="6" name="TextBox 5">
            <a:extLst>
              <a:ext uri="{FF2B5EF4-FFF2-40B4-BE49-F238E27FC236}">
                <a16:creationId xmlns:a16="http://schemas.microsoft.com/office/drawing/2014/main" id="{0F48EFFE-9C67-4810-B655-67D9C1043EDB}"/>
              </a:ext>
            </a:extLst>
          </p:cNvPr>
          <p:cNvSpPr txBox="1"/>
          <p:nvPr/>
        </p:nvSpPr>
        <p:spPr>
          <a:xfrm>
            <a:off x="859168" y="902806"/>
            <a:ext cx="5191828" cy="5355312"/>
          </a:xfrm>
          <a:prstGeom prst="rect">
            <a:avLst/>
          </a:prstGeom>
          <a:noFill/>
        </p:spPr>
        <p:txBody>
          <a:bodyPr wrap="square" rtlCol="0">
            <a:spAutoFit/>
          </a:bodyPr>
          <a:lstStyle/>
          <a:p>
            <a:r>
              <a:rPr lang="en-GB" dirty="0"/>
              <a:t>If we bought £800,000 worth of tech for our schools it would be reasonable to assume that we would probably spend at least £20,000 on warranties to ensure the new kit was properly maintained and didn’t fall over.</a:t>
            </a:r>
          </a:p>
          <a:p>
            <a:endParaRPr lang="en-GB" dirty="0"/>
          </a:p>
          <a:p>
            <a:r>
              <a:rPr lang="en-GB" dirty="0"/>
              <a:t>However do we apply the same logic to our most valuable resource in school, the staff?</a:t>
            </a:r>
          </a:p>
          <a:p>
            <a:endParaRPr lang="en-GB" dirty="0"/>
          </a:p>
          <a:p>
            <a:r>
              <a:rPr lang="en-GB" dirty="0"/>
              <a:t>When making decisions about staff do we view the cost before the value?</a:t>
            </a:r>
          </a:p>
          <a:p>
            <a:endParaRPr lang="en-GB" dirty="0"/>
          </a:p>
          <a:p>
            <a:r>
              <a:rPr lang="en-GB" dirty="0"/>
              <a:t>Can we afford to do this given the cost of staff not being in school, being unwell or feeling undervalued?</a:t>
            </a:r>
          </a:p>
          <a:p>
            <a:endParaRPr lang="en-GB" dirty="0"/>
          </a:p>
          <a:p>
            <a:r>
              <a:rPr lang="en-GB" dirty="0"/>
              <a:t>What does the school’s investment in the staff and the seamless running of a high quality educational provision say about its intention or the value placed on staff wellbeing.</a:t>
            </a:r>
          </a:p>
        </p:txBody>
      </p:sp>
      <p:sp>
        <p:nvSpPr>
          <p:cNvPr id="7" name="TextBox 6">
            <a:extLst>
              <a:ext uri="{FF2B5EF4-FFF2-40B4-BE49-F238E27FC236}">
                <a16:creationId xmlns:a16="http://schemas.microsoft.com/office/drawing/2014/main" id="{4C55ADC1-534A-411B-BF46-7A9D5C92BDC0}"/>
              </a:ext>
            </a:extLst>
          </p:cNvPr>
          <p:cNvSpPr txBox="1"/>
          <p:nvPr/>
        </p:nvSpPr>
        <p:spPr>
          <a:xfrm>
            <a:off x="7231884" y="892017"/>
            <a:ext cx="3798749" cy="646331"/>
          </a:xfrm>
          <a:prstGeom prst="rect">
            <a:avLst/>
          </a:prstGeom>
          <a:noFill/>
        </p:spPr>
        <p:txBody>
          <a:bodyPr wrap="square" rtlCol="0">
            <a:spAutoFit/>
          </a:bodyPr>
          <a:lstStyle/>
          <a:p>
            <a:pPr algn="ctr"/>
            <a:r>
              <a:rPr lang="en-GB" dirty="0"/>
              <a:t>“At SAS we believe that prevention is better than cure.”</a:t>
            </a:r>
          </a:p>
        </p:txBody>
      </p:sp>
      <p:pic>
        <p:nvPicPr>
          <p:cNvPr id="9" name="Picture 8">
            <a:extLst>
              <a:ext uri="{FF2B5EF4-FFF2-40B4-BE49-F238E27FC236}">
                <a16:creationId xmlns:a16="http://schemas.microsoft.com/office/drawing/2014/main" id="{EA776436-A5D4-48FE-884C-88277080EA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0868" y="1538349"/>
            <a:ext cx="3440797" cy="4975334"/>
          </a:xfrm>
          <a:prstGeom prst="rect">
            <a:avLst/>
          </a:prstGeom>
        </p:spPr>
      </p:pic>
      <p:sp>
        <p:nvSpPr>
          <p:cNvPr id="10" name="TextBox 9">
            <a:extLst>
              <a:ext uri="{FF2B5EF4-FFF2-40B4-BE49-F238E27FC236}">
                <a16:creationId xmlns:a16="http://schemas.microsoft.com/office/drawing/2014/main" id="{E52730C6-28F6-413E-BFE6-6D341A90EEBE}"/>
              </a:ext>
            </a:extLst>
          </p:cNvPr>
          <p:cNvSpPr txBox="1"/>
          <p:nvPr/>
        </p:nvSpPr>
        <p:spPr>
          <a:xfrm>
            <a:off x="10929731" y="5965983"/>
            <a:ext cx="1262269" cy="507831"/>
          </a:xfrm>
          <a:prstGeom prst="rect">
            <a:avLst/>
          </a:prstGeom>
          <a:noFill/>
        </p:spPr>
        <p:txBody>
          <a:bodyPr wrap="square" rtlCol="0">
            <a:spAutoFit/>
          </a:bodyPr>
          <a:lstStyle/>
          <a:p>
            <a:r>
              <a:rPr lang="en-GB" sz="900" dirty="0"/>
              <a:t>Poster courtesy of Kelsall Primary School and Dave Wearing</a:t>
            </a:r>
          </a:p>
        </p:txBody>
      </p:sp>
    </p:spTree>
    <p:extLst>
      <p:ext uri="{BB962C8B-B14F-4D97-AF65-F5344CB8AC3E}">
        <p14:creationId xmlns:p14="http://schemas.microsoft.com/office/powerpoint/2010/main" val="2032658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7F786-4C93-4D06-91EA-EAD6697649F4}"/>
              </a:ext>
            </a:extLst>
          </p:cNvPr>
          <p:cNvSpPr>
            <a:spLocks noGrp="1"/>
          </p:cNvSpPr>
          <p:nvPr>
            <p:ph type="title"/>
          </p:nvPr>
        </p:nvSpPr>
        <p:spPr>
          <a:xfrm>
            <a:off x="410402" y="276087"/>
            <a:ext cx="3725877" cy="681271"/>
          </a:xfrm>
        </p:spPr>
        <p:txBody>
          <a:bodyPr/>
          <a:lstStyle/>
          <a:p>
            <a:r>
              <a:rPr lang="en-GB" dirty="0"/>
              <a:t>Investing in staff…</a:t>
            </a:r>
          </a:p>
        </p:txBody>
      </p:sp>
      <p:sp>
        <p:nvSpPr>
          <p:cNvPr id="3" name="Slide Number Placeholder 2">
            <a:extLst>
              <a:ext uri="{FF2B5EF4-FFF2-40B4-BE49-F238E27FC236}">
                <a16:creationId xmlns:a16="http://schemas.microsoft.com/office/drawing/2014/main" id="{E05B262F-6C2C-4E03-BA04-3EA229462214}"/>
              </a:ext>
            </a:extLst>
          </p:cNvPr>
          <p:cNvSpPr>
            <a:spLocks noGrp="1"/>
          </p:cNvSpPr>
          <p:nvPr>
            <p:ph type="sldNum" sz="quarter" idx="12"/>
          </p:nvPr>
        </p:nvSpPr>
        <p:spPr/>
        <p:txBody>
          <a:bodyPr/>
          <a:lstStyle/>
          <a:p>
            <a:fld id="{9CD8D479-8942-46E8-A226-A4E01F7A105C}" type="slidenum">
              <a:rPr lang="en-GB" smtClean="0"/>
              <a:t>21</a:t>
            </a:fld>
            <a:endParaRPr lang="en-GB" dirty="0"/>
          </a:p>
        </p:txBody>
      </p:sp>
      <p:sp>
        <p:nvSpPr>
          <p:cNvPr id="4" name="Date Placeholder 3">
            <a:extLst>
              <a:ext uri="{FF2B5EF4-FFF2-40B4-BE49-F238E27FC236}">
                <a16:creationId xmlns:a16="http://schemas.microsoft.com/office/drawing/2014/main" id="{D2AE6829-28A1-4A3A-B520-1D40E34440F8}"/>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E649EB78-A3BA-4EF5-8CD6-DAFD36624985}"/>
              </a:ext>
            </a:extLst>
          </p:cNvPr>
          <p:cNvSpPr>
            <a:spLocks noGrp="1"/>
          </p:cNvSpPr>
          <p:nvPr>
            <p:ph type="ftr" sz="quarter" idx="11"/>
          </p:nvPr>
        </p:nvSpPr>
        <p:spPr/>
        <p:txBody>
          <a:bodyPr/>
          <a:lstStyle/>
          <a:p>
            <a:r>
              <a:rPr lang="en-US"/>
              <a:t>Add a footer</a:t>
            </a:r>
            <a:endParaRPr lang="en-US" dirty="0"/>
          </a:p>
        </p:txBody>
      </p:sp>
      <p:sp>
        <p:nvSpPr>
          <p:cNvPr id="6" name="TextBox 5">
            <a:extLst>
              <a:ext uri="{FF2B5EF4-FFF2-40B4-BE49-F238E27FC236}">
                <a16:creationId xmlns:a16="http://schemas.microsoft.com/office/drawing/2014/main" id="{A4E0B3AB-B6FF-4A23-BABD-4A96932039B4}"/>
              </a:ext>
            </a:extLst>
          </p:cNvPr>
          <p:cNvSpPr txBox="1"/>
          <p:nvPr/>
        </p:nvSpPr>
        <p:spPr>
          <a:xfrm>
            <a:off x="410402" y="1282615"/>
            <a:ext cx="11194500" cy="2862322"/>
          </a:xfrm>
          <a:prstGeom prst="rect">
            <a:avLst/>
          </a:prstGeom>
          <a:noFill/>
        </p:spPr>
        <p:txBody>
          <a:bodyPr wrap="square" rtlCol="0">
            <a:spAutoFit/>
          </a:bodyPr>
          <a:lstStyle/>
          <a:p>
            <a:r>
              <a:rPr lang="en-GB" dirty="0"/>
              <a:t>A key part of showing staff that you value them is by investing in them and their professional development and wellbeing.</a:t>
            </a:r>
          </a:p>
          <a:p>
            <a:endParaRPr lang="en-GB" dirty="0"/>
          </a:p>
          <a:p>
            <a:r>
              <a:rPr lang="en-GB" dirty="0"/>
              <a:t>A key moment in my school was when we were fighting back from RI and I took the teaching staff away to introduce a new style of teaching.</a:t>
            </a:r>
          </a:p>
          <a:p>
            <a:endParaRPr lang="en-GB" dirty="0"/>
          </a:p>
          <a:p>
            <a:r>
              <a:rPr lang="en-GB" dirty="0"/>
              <a:t>Benefits: Teaching staff ate, drank and bonded and developed a sense of unity and common purpose.</a:t>
            </a:r>
          </a:p>
          <a:p>
            <a:r>
              <a:rPr lang="en-GB" dirty="0"/>
              <a:t>Mistake: I should have taken all class based staff and maybe done something with the rest of the staff.</a:t>
            </a:r>
          </a:p>
          <a:p>
            <a:endParaRPr lang="en-GB" dirty="0"/>
          </a:p>
          <a:p>
            <a:endParaRPr lang="en-GB" dirty="0"/>
          </a:p>
        </p:txBody>
      </p:sp>
      <p:sp>
        <p:nvSpPr>
          <p:cNvPr id="7" name="TextBox 6">
            <a:extLst>
              <a:ext uri="{FF2B5EF4-FFF2-40B4-BE49-F238E27FC236}">
                <a16:creationId xmlns:a16="http://schemas.microsoft.com/office/drawing/2014/main" id="{CFA5B1D5-9543-4FED-AA41-2D3187313311}"/>
              </a:ext>
            </a:extLst>
          </p:cNvPr>
          <p:cNvSpPr txBox="1"/>
          <p:nvPr/>
        </p:nvSpPr>
        <p:spPr>
          <a:xfrm>
            <a:off x="527046" y="3853982"/>
            <a:ext cx="11077856" cy="2585323"/>
          </a:xfrm>
          <a:custGeom>
            <a:avLst/>
            <a:gdLst>
              <a:gd name="connsiteX0" fmla="*/ 0 w 11077856"/>
              <a:gd name="connsiteY0" fmla="*/ 0 h 2585323"/>
              <a:gd name="connsiteX1" fmla="*/ 692366 w 11077856"/>
              <a:gd name="connsiteY1" fmla="*/ 0 h 2585323"/>
              <a:gd name="connsiteX2" fmla="*/ 1384732 w 11077856"/>
              <a:gd name="connsiteY2" fmla="*/ 0 h 2585323"/>
              <a:gd name="connsiteX3" fmla="*/ 1744762 w 11077856"/>
              <a:gd name="connsiteY3" fmla="*/ 0 h 2585323"/>
              <a:gd name="connsiteX4" fmla="*/ 2104793 w 11077856"/>
              <a:gd name="connsiteY4" fmla="*/ 0 h 2585323"/>
              <a:gd name="connsiteX5" fmla="*/ 2464823 w 11077856"/>
              <a:gd name="connsiteY5" fmla="*/ 0 h 2585323"/>
              <a:gd name="connsiteX6" fmla="*/ 3378746 w 11077856"/>
              <a:gd name="connsiteY6" fmla="*/ 0 h 2585323"/>
              <a:gd name="connsiteX7" fmla="*/ 3960334 w 11077856"/>
              <a:gd name="connsiteY7" fmla="*/ 0 h 2585323"/>
              <a:gd name="connsiteX8" fmla="*/ 4541921 w 11077856"/>
              <a:gd name="connsiteY8" fmla="*/ 0 h 2585323"/>
              <a:gd name="connsiteX9" fmla="*/ 5455844 w 11077856"/>
              <a:gd name="connsiteY9" fmla="*/ 0 h 2585323"/>
              <a:gd name="connsiteX10" fmla="*/ 6258989 w 11077856"/>
              <a:gd name="connsiteY10" fmla="*/ 0 h 2585323"/>
              <a:gd name="connsiteX11" fmla="*/ 6729798 w 11077856"/>
              <a:gd name="connsiteY11" fmla="*/ 0 h 2585323"/>
              <a:gd name="connsiteX12" fmla="*/ 7532942 w 11077856"/>
              <a:gd name="connsiteY12" fmla="*/ 0 h 2585323"/>
              <a:gd name="connsiteX13" fmla="*/ 8003751 w 11077856"/>
              <a:gd name="connsiteY13" fmla="*/ 0 h 2585323"/>
              <a:gd name="connsiteX14" fmla="*/ 8474560 w 11077856"/>
              <a:gd name="connsiteY14" fmla="*/ 0 h 2585323"/>
              <a:gd name="connsiteX15" fmla="*/ 9277704 w 11077856"/>
              <a:gd name="connsiteY15" fmla="*/ 0 h 2585323"/>
              <a:gd name="connsiteX16" fmla="*/ 9748513 w 11077856"/>
              <a:gd name="connsiteY16" fmla="*/ 0 h 2585323"/>
              <a:gd name="connsiteX17" fmla="*/ 10440879 w 11077856"/>
              <a:gd name="connsiteY17" fmla="*/ 0 h 2585323"/>
              <a:gd name="connsiteX18" fmla="*/ 11077856 w 11077856"/>
              <a:gd name="connsiteY18" fmla="*/ 0 h 2585323"/>
              <a:gd name="connsiteX19" fmla="*/ 11077856 w 11077856"/>
              <a:gd name="connsiteY19" fmla="*/ 620478 h 2585323"/>
              <a:gd name="connsiteX20" fmla="*/ 11077856 w 11077856"/>
              <a:gd name="connsiteY20" fmla="*/ 1189249 h 2585323"/>
              <a:gd name="connsiteX21" fmla="*/ 11077856 w 11077856"/>
              <a:gd name="connsiteY21" fmla="*/ 1758020 h 2585323"/>
              <a:gd name="connsiteX22" fmla="*/ 11077856 w 11077856"/>
              <a:gd name="connsiteY22" fmla="*/ 2585323 h 2585323"/>
              <a:gd name="connsiteX23" fmla="*/ 10163933 w 11077856"/>
              <a:gd name="connsiteY23" fmla="*/ 2585323 h 2585323"/>
              <a:gd name="connsiteX24" fmla="*/ 9693124 w 11077856"/>
              <a:gd name="connsiteY24" fmla="*/ 2585323 h 2585323"/>
              <a:gd name="connsiteX25" fmla="*/ 9111537 w 11077856"/>
              <a:gd name="connsiteY25" fmla="*/ 2585323 h 2585323"/>
              <a:gd name="connsiteX26" fmla="*/ 8751506 w 11077856"/>
              <a:gd name="connsiteY26" fmla="*/ 2585323 h 2585323"/>
              <a:gd name="connsiteX27" fmla="*/ 8169919 w 11077856"/>
              <a:gd name="connsiteY27" fmla="*/ 2585323 h 2585323"/>
              <a:gd name="connsiteX28" fmla="*/ 7255996 w 11077856"/>
              <a:gd name="connsiteY28" fmla="*/ 2585323 h 2585323"/>
              <a:gd name="connsiteX29" fmla="*/ 6342073 w 11077856"/>
              <a:gd name="connsiteY29" fmla="*/ 2585323 h 2585323"/>
              <a:gd name="connsiteX30" fmla="*/ 5649707 w 11077856"/>
              <a:gd name="connsiteY30" fmla="*/ 2585323 h 2585323"/>
              <a:gd name="connsiteX31" fmla="*/ 4846562 w 11077856"/>
              <a:gd name="connsiteY31" fmla="*/ 2585323 h 2585323"/>
              <a:gd name="connsiteX32" fmla="*/ 3932639 w 11077856"/>
              <a:gd name="connsiteY32" fmla="*/ 2585323 h 2585323"/>
              <a:gd name="connsiteX33" fmla="*/ 3018716 w 11077856"/>
              <a:gd name="connsiteY33" fmla="*/ 2585323 h 2585323"/>
              <a:gd name="connsiteX34" fmla="*/ 2215571 w 11077856"/>
              <a:gd name="connsiteY34" fmla="*/ 2585323 h 2585323"/>
              <a:gd name="connsiteX35" fmla="*/ 1633984 w 11077856"/>
              <a:gd name="connsiteY35" fmla="*/ 2585323 h 2585323"/>
              <a:gd name="connsiteX36" fmla="*/ 1273953 w 11077856"/>
              <a:gd name="connsiteY36" fmla="*/ 2585323 h 2585323"/>
              <a:gd name="connsiteX37" fmla="*/ 913923 w 11077856"/>
              <a:gd name="connsiteY37" fmla="*/ 2585323 h 2585323"/>
              <a:gd name="connsiteX38" fmla="*/ 0 w 11077856"/>
              <a:gd name="connsiteY38" fmla="*/ 2585323 h 2585323"/>
              <a:gd name="connsiteX39" fmla="*/ 0 w 11077856"/>
              <a:gd name="connsiteY39" fmla="*/ 1964845 h 2585323"/>
              <a:gd name="connsiteX40" fmla="*/ 0 w 11077856"/>
              <a:gd name="connsiteY40" fmla="*/ 1396074 h 2585323"/>
              <a:gd name="connsiteX41" fmla="*/ 0 w 11077856"/>
              <a:gd name="connsiteY41" fmla="*/ 801450 h 2585323"/>
              <a:gd name="connsiteX42" fmla="*/ 0 w 11077856"/>
              <a:gd name="connsiteY42" fmla="*/ 0 h 258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1077856" h="2585323" extrusionOk="0">
                <a:moveTo>
                  <a:pt x="0" y="0"/>
                </a:moveTo>
                <a:cubicBezTo>
                  <a:pt x="335146" y="-28130"/>
                  <a:pt x="421929" y="-15474"/>
                  <a:pt x="692366" y="0"/>
                </a:cubicBezTo>
                <a:cubicBezTo>
                  <a:pt x="962803" y="15474"/>
                  <a:pt x="1148064" y="10055"/>
                  <a:pt x="1384732" y="0"/>
                </a:cubicBezTo>
                <a:cubicBezTo>
                  <a:pt x="1621400" y="-10055"/>
                  <a:pt x="1652548" y="9796"/>
                  <a:pt x="1744762" y="0"/>
                </a:cubicBezTo>
                <a:cubicBezTo>
                  <a:pt x="1836976" y="-9796"/>
                  <a:pt x="1963784" y="13028"/>
                  <a:pt x="2104793" y="0"/>
                </a:cubicBezTo>
                <a:cubicBezTo>
                  <a:pt x="2245802" y="-13028"/>
                  <a:pt x="2366009" y="10956"/>
                  <a:pt x="2464823" y="0"/>
                </a:cubicBezTo>
                <a:cubicBezTo>
                  <a:pt x="2563637" y="-10956"/>
                  <a:pt x="2927737" y="-21990"/>
                  <a:pt x="3378746" y="0"/>
                </a:cubicBezTo>
                <a:cubicBezTo>
                  <a:pt x="3829755" y="21990"/>
                  <a:pt x="3701528" y="18451"/>
                  <a:pt x="3960334" y="0"/>
                </a:cubicBezTo>
                <a:cubicBezTo>
                  <a:pt x="4219140" y="-18451"/>
                  <a:pt x="4293724" y="19762"/>
                  <a:pt x="4541921" y="0"/>
                </a:cubicBezTo>
                <a:cubicBezTo>
                  <a:pt x="4790118" y="-19762"/>
                  <a:pt x="5208979" y="-13752"/>
                  <a:pt x="5455844" y="0"/>
                </a:cubicBezTo>
                <a:cubicBezTo>
                  <a:pt x="5702709" y="13752"/>
                  <a:pt x="5913878" y="-3046"/>
                  <a:pt x="6258989" y="0"/>
                </a:cubicBezTo>
                <a:cubicBezTo>
                  <a:pt x="6604100" y="3046"/>
                  <a:pt x="6596048" y="-17506"/>
                  <a:pt x="6729798" y="0"/>
                </a:cubicBezTo>
                <a:cubicBezTo>
                  <a:pt x="6863548" y="17506"/>
                  <a:pt x="7313209" y="-5358"/>
                  <a:pt x="7532942" y="0"/>
                </a:cubicBezTo>
                <a:cubicBezTo>
                  <a:pt x="7752675" y="5358"/>
                  <a:pt x="7862402" y="16484"/>
                  <a:pt x="8003751" y="0"/>
                </a:cubicBezTo>
                <a:cubicBezTo>
                  <a:pt x="8145100" y="-16484"/>
                  <a:pt x="8325693" y="-15575"/>
                  <a:pt x="8474560" y="0"/>
                </a:cubicBezTo>
                <a:cubicBezTo>
                  <a:pt x="8623427" y="15575"/>
                  <a:pt x="8937031" y="29371"/>
                  <a:pt x="9277704" y="0"/>
                </a:cubicBezTo>
                <a:cubicBezTo>
                  <a:pt x="9618377" y="-29371"/>
                  <a:pt x="9539919" y="-14473"/>
                  <a:pt x="9748513" y="0"/>
                </a:cubicBezTo>
                <a:cubicBezTo>
                  <a:pt x="9957107" y="14473"/>
                  <a:pt x="10223927" y="12224"/>
                  <a:pt x="10440879" y="0"/>
                </a:cubicBezTo>
                <a:cubicBezTo>
                  <a:pt x="10657831" y="-12224"/>
                  <a:pt x="10911749" y="-960"/>
                  <a:pt x="11077856" y="0"/>
                </a:cubicBezTo>
                <a:cubicBezTo>
                  <a:pt x="11060292" y="194400"/>
                  <a:pt x="11069313" y="466617"/>
                  <a:pt x="11077856" y="620478"/>
                </a:cubicBezTo>
                <a:cubicBezTo>
                  <a:pt x="11086399" y="774339"/>
                  <a:pt x="11092878" y="961612"/>
                  <a:pt x="11077856" y="1189249"/>
                </a:cubicBezTo>
                <a:cubicBezTo>
                  <a:pt x="11062834" y="1416886"/>
                  <a:pt x="11097940" y="1534709"/>
                  <a:pt x="11077856" y="1758020"/>
                </a:cubicBezTo>
                <a:cubicBezTo>
                  <a:pt x="11057772" y="1981331"/>
                  <a:pt x="11051307" y="2213953"/>
                  <a:pt x="11077856" y="2585323"/>
                </a:cubicBezTo>
                <a:cubicBezTo>
                  <a:pt x="10755271" y="2564933"/>
                  <a:pt x="10467914" y="2615694"/>
                  <a:pt x="10163933" y="2585323"/>
                </a:cubicBezTo>
                <a:cubicBezTo>
                  <a:pt x="9859952" y="2554952"/>
                  <a:pt x="9842620" y="2591677"/>
                  <a:pt x="9693124" y="2585323"/>
                </a:cubicBezTo>
                <a:cubicBezTo>
                  <a:pt x="9543628" y="2578969"/>
                  <a:pt x="9232287" y="2556547"/>
                  <a:pt x="9111537" y="2585323"/>
                </a:cubicBezTo>
                <a:cubicBezTo>
                  <a:pt x="8990787" y="2614099"/>
                  <a:pt x="8876896" y="2586444"/>
                  <a:pt x="8751506" y="2585323"/>
                </a:cubicBezTo>
                <a:cubicBezTo>
                  <a:pt x="8626116" y="2584202"/>
                  <a:pt x="8364276" y="2576901"/>
                  <a:pt x="8169919" y="2585323"/>
                </a:cubicBezTo>
                <a:cubicBezTo>
                  <a:pt x="7975562" y="2593745"/>
                  <a:pt x="7596129" y="2544174"/>
                  <a:pt x="7255996" y="2585323"/>
                </a:cubicBezTo>
                <a:cubicBezTo>
                  <a:pt x="6915863" y="2626472"/>
                  <a:pt x="6592170" y="2603553"/>
                  <a:pt x="6342073" y="2585323"/>
                </a:cubicBezTo>
                <a:cubicBezTo>
                  <a:pt x="6091976" y="2567093"/>
                  <a:pt x="5842937" y="2558380"/>
                  <a:pt x="5649707" y="2585323"/>
                </a:cubicBezTo>
                <a:cubicBezTo>
                  <a:pt x="5456477" y="2612266"/>
                  <a:pt x="5189932" y="2563874"/>
                  <a:pt x="4846562" y="2585323"/>
                </a:cubicBezTo>
                <a:cubicBezTo>
                  <a:pt x="4503192" y="2606772"/>
                  <a:pt x="4289930" y="2559616"/>
                  <a:pt x="3932639" y="2585323"/>
                </a:cubicBezTo>
                <a:cubicBezTo>
                  <a:pt x="3575348" y="2611030"/>
                  <a:pt x="3451004" y="2613141"/>
                  <a:pt x="3018716" y="2585323"/>
                </a:cubicBezTo>
                <a:cubicBezTo>
                  <a:pt x="2586428" y="2557505"/>
                  <a:pt x="2467858" y="2591811"/>
                  <a:pt x="2215571" y="2585323"/>
                </a:cubicBezTo>
                <a:cubicBezTo>
                  <a:pt x="1963285" y="2578835"/>
                  <a:pt x="1840766" y="2604293"/>
                  <a:pt x="1633984" y="2585323"/>
                </a:cubicBezTo>
                <a:cubicBezTo>
                  <a:pt x="1427202" y="2566353"/>
                  <a:pt x="1427753" y="2568803"/>
                  <a:pt x="1273953" y="2585323"/>
                </a:cubicBezTo>
                <a:cubicBezTo>
                  <a:pt x="1120153" y="2601843"/>
                  <a:pt x="1043613" y="2579202"/>
                  <a:pt x="913923" y="2585323"/>
                </a:cubicBezTo>
                <a:cubicBezTo>
                  <a:pt x="784233" y="2591445"/>
                  <a:pt x="270472" y="2594954"/>
                  <a:pt x="0" y="2585323"/>
                </a:cubicBezTo>
                <a:cubicBezTo>
                  <a:pt x="-4108" y="2425873"/>
                  <a:pt x="26044" y="2095000"/>
                  <a:pt x="0" y="1964845"/>
                </a:cubicBezTo>
                <a:cubicBezTo>
                  <a:pt x="-26044" y="1834690"/>
                  <a:pt x="-28320" y="1641625"/>
                  <a:pt x="0" y="1396074"/>
                </a:cubicBezTo>
                <a:cubicBezTo>
                  <a:pt x="28320" y="1150523"/>
                  <a:pt x="-10377" y="1053013"/>
                  <a:pt x="0" y="801450"/>
                </a:cubicBezTo>
                <a:cubicBezTo>
                  <a:pt x="10377" y="549887"/>
                  <a:pt x="-5192" y="235742"/>
                  <a:pt x="0" y="0"/>
                </a:cubicBezTo>
                <a:close/>
              </a:path>
            </a:pathLst>
          </a:custGeom>
          <a:noFill/>
          <a:ln>
            <a:solidFill>
              <a:schemeClr val="tx1"/>
            </a:solidFill>
            <a:extLst>
              <a:ext uri="{C807C97D-BFC1-408E-A445-0C87EB9F89A2}">
                <ask:lineSketchStyleProps xmlns:ask="http://schemas.microsoft.com/office/drawing/2018/sketchyshapes" sd="2382149022">
                  <a:prstGeom prst="rect">
                    <a:avLst/>
                  </a:prstGeom>
                  <ask:type>
                    <ask:lineSketchFreehand/>
                  </ask:type>
                </ask:lineSketchStyleProps>
              </a:ext>
            </a:extLst>
          </a:ln>
        </p:spPr>
        <p:txBody>
          <a:bodyPr wrap="square" rtlCol="0">
            <a:spAutoFit/>
          </a:bodyPr>
          <a:lstStyle/>
          <a:p>
            <a:r>
              <a:rPr lang="en-GB" dirty="0"/>
              <a:t>How do you show the staff that you value them and invest in them?</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4227535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A2767-6F9B-402E-A6AA-9ABCA9FA45DF}"/>
              </a:ext>
            </a:extLst>
          </p:cNvPr>
          <p:cNvSpPr>
            <a:spLocks noGrp="1"/>
          </p:cNvSpPr>
          <p:nvPr>
            <p:ph type="title"/>
          </p:nvPr>
        </p:nvSpPr>
        <p:spPr/>
        <p:txBody>
          <a:bodyPr/>
          <a:lstStyle/>
          <a:p>
            <a:endParaRPr lang="en-GB"/>
          </a:p>
        </p:txBody>
      </p:sp>
      <p:sp>
        <p:nvSpPr>
          <p:cNvPr id="3" name="Slide Number Placeholder 2">
            <a:extLst>
              <a:ext uri="{FF2B5EF4-FFF2-40B4-BE49-F238E27FC236}">
                <a16:creationId xmlns:a16="http://schemas.microsoft.com/office/drawing/2014/main" id="{C33A95FF-B3C6-468C-AEF5-9CC62DF9E5E8}"/>
              </a:ext>
            </a:extLst>
          </p:cNvPr>
          <p:cNvSpPr>
            <a:spLocks noGrp="1"/>
          </p:cNvSpPr>
          <p:nvPr>
            <p:ph type="sldNum" sz="quarter" idx="12"/>
          </p:nvPr>
        </p:nvSpPr>
        <p:spPr/>
        <p:txBody>
          <a:bodyPr/>
          <a:lstStyle/>
          <a:p>
            <a:fld id="{9CD8D479-8942-46E8-A226-A4E01F7A105C}" type="slidenum">
              <a:rPr lang="en-GB" smtClean="0"/>
              <a:t>22</a:t>
            </a:fld>
            <a:endParaRPr lang="en-GB" dirty="0"/>
          </a:p>
        </p:txBody>
      </p:sp>
      <p:sp>
        <p:nvSpPr>
          <p:cNvPr id="4" name="Date Placeholder 3">
            <a:extLst>
              <a:ext uri="{FF2B5EF4-FFF2-40B4-BE49-F238E27FC236}">
                <a16:creationId xmlns:a16="http://schemas.microsoft.com/office/drawing/2014/main" id="{4665B889-8B44-4EEA-BFCA-B25CCF97A80E}"/>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3534C30D-CC5C-411E-94AE-FE6B144C90B1}"/>
              </a:ext>
            </a:extLst>
          </p:cNvPr>
          <p:cNvSpPr>
            <a:spLocks noGrp="1"/>
          </p:cNvSpPr>
          <p:nvPr>
            <p:ph type="ftr" sz="quarter" idx="11"/>
          </p:nvPr>
        </p:nvSpPr>
        <p:spPr/>
        <p:txBody>
          <a:bodyPr/>
          <a:lstStyle/>
          <a:p>
            <a:r>
              <a:rPr lang="en-US"/>
              <a:t>Add a footer</a:t>
            </a:r>
            <a:endParaRPr lang="en-US" dirty="0"/>
          </a:p>
        </p:txBody>
      </p:sp>
      <p:pic>
        <p:nvPicPr>
          <p:cNvPr id="6" name="Picture 5">
            <a:extLst>
              <a:ext uri="{FF2B5EF4-FFF2-40B4-BE49-F238E27FC236}">
                <a16:creationId xmlns:a16="http://schemas.microsoft.com/office/drawing/2014/main" id="{91D68294-44EA-40EB-B90D-A1F967C443E2}"/>
              </a:ext>
            </a:extLst>
          </p:cNvPr>
          <p:cNvPicPr>
            <a:picLocks noChangeAspect="1"/>
          </p:cNvPicPr>
          <p:nvPr/>
        </p:nvPicPr>
        <p:blipFill>
          <a:blip r:embed="rId2"/>
          <a:stretch>
            <a:fillRect/>
          </a:stretch>
        </p:blipFill>
        <p:spPr>
          <a:xfrm>
            <a:off x="381000" y="152538"/>
            <a:ext cx="11430000" cy="6429375"/>
          </a:xfrm>
          <a:prstGeom prst="rect">
            <a:avLst/>
          </a:prstGeom>
        </p:spPr>
      </p:pic>
    </p:spTree>
    <p:extLst>
      <p:ext uri="{BB962C8B-B14F-4D97-AF65-F5344CB8AC3E}">
        <p14:creationId xmlns:p14="http://schemas.microsoft.com/office/powerpoint/2010/main" val="234130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E1217-01FB-4A01-B7AC-B11865CA6D30}"/>
              </a:ext>
            </a:extLst>
          </p:cNvPr>
          <p:cNvSpPr>
            <a:spLocks noGrp="1"/>
          </p:cNvSpPr>
          <p:nvPr>
            <p:ph type="title"/>
          </p:nvPr>
        </p:nvSpPr>
        <p:spPr>
          <a:xfrm>
            <a:off x="619828" y="276087"/>
            <a:ext cx="10162147" cy="810147"/>
          </a:xfrm>
        </p:spPr>
        <p:txBody>
          <a:bodyPr/>
          <a:lstStyle/>
          <a:p>
            <a:r>
              <a:rPr lang="en-GB" dirty="0"/>
              <a:t>Conclusion and summary…</a:t>
            </a:r>
          </a:p>
        </p:txBody>
      </p:sp>
      <p:sp>
        <p:nvSpPr>
          <p:cNvPr id="3" name="Slide Number Placeholder 2">
            <a:extLst>
              <a:ext uri="{FF2B5EF4-FFF2-40B4-BE49-F238E27FC236}">
                <a16:creationId xmlns:a16="http://schemas.microsoft.com/office/drawing/2014/main" id="{84E47449-559F-48DE-9297-2E4EFB295097}"/>
              </a:ext>
            </a:extLst>
          </p:cNvPr>
          <p:cNvSpPr>
            <a:spLocks noGrp="1"/>
          </p:cNvSpPr>
          <p:nvPr>
            <p:ph type="sldNum" sz="quarter" idx="12"/>
          </p:nvPr>
        </p:nvSpPr>
        <p:spPr/>
        <p:txBody>
          <a:bodyPr/>
          <a:lstStyle/>
          <a:p>
            <a:fld id="{9CD8D479-8942-46E8-A226-A4E01F7A105C}" type="slidenum">
              <a:rPr lang="en-GB" smtClean="0"/>
              <a:t>23</a:t>
            </a:fld>
            <a:endParaRPr lang="en-GB" dirty="0"/>
          </a:p>
        </p:txBody>
      </p:sp>
      <p:sp>
        <p:nvSpPr>
          <p:cNvPr id="4" name="Date Placeholder 3">
            <a:extLst>
              <a:ext uri="{FF2B5EF4-FFF2-40B4-BE49-F238E27FC236}">
                <a16:creationId xmlns:a16="http://schemas.microsoft.com/office/drawing/2014/main" id="{642AAF39-097B-4BB9-8DD0-7FF29AFE11AF}"/>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1822660B-9150-4B5B-A326-2AA235897570}"/>
              </a:ext>
            </a:extLst>
          </p:cNvPr>
          <p:cNvSpPr>
            <a:spLocks noGrp="1"/>
          </p:cNvSpPr>
          <p:nvPr>
            <p:ph type="ftr" sz="quarter" idx="11"/>
          </p:nvPr>
        </p:nvSpPr>
        <p:spPr/>
        <p:txBody>
          <a:bodyPr/>
          <a:lstStyle/>
          <a:p>
            <a:r>
              <a:rPr lang="en-US"/>
              <a:t>Add a footer</a:t>
            </a:r>
            <a:endParaRPr lang="en-US" dirty="0"/>
          </a:p>
        </p:txBody>
      </p:sp>
      <p:sp>
        <p:nvSpPr>
          <p:cNvPr id="6" name="TextBox 5">
            <a:extLst>
              <a:ext uri="{FF2B5EF4-FFF2-40B4-BE49-F238E27FC236}">
                <a16:creationId xmlns:a16="http://schemas.microsoft.com/office/drawing/2014/main" id="{F9EC04CA-9111-4C94-AAA6-9D638AE75195}"/>
              </a:ext>
            </a:extLst>
          </p:cNvPr>
          <p:cNvSpPr txBox="1"/>
          <p:nvPr/>
        </p:nvSpPr>
        <p:spPr>
          <a:xfrm>
            <a:off x="564596" y="1478996"/>
            <a:ext cx="10966663" cy="4247317"/>
          </a:xfrm>
          <a:prstGeom prst="rect">
            <a:avLst/>
          </a:prstGeom>
          <a:noFill/>
        </p:spPr>
        <p:txBody>
          <a:bodyPr wrap="square" rtlCol="0">
            <a:spAutoFit/>
          </a:bodyPr>
          <a:lstStyle/>
          <a:p>
            <a:r>
              <a:rPr lang="en-GB" dirty="0"/>
              <a:t>Wellbeing and doing what is right by the staff to support their wellbeing and develop goodwill has to be more than paying for tea and coffee and biscuits on a Friday.</a:t>
            </a:r>
          </a:p>
          <a:p>
            <a:endParaRPr lang="en-GB" dirty="0"/>
          </a:p>
          <a:p>
            <a:r>
              <a:rPr lang="en-GB" dirty="0"/>
              <a:t>It has to be school wide, system wide, a way of thinking that shows empathy and respect for the circumstances that staff find themselves in.</a:t>
            </a:r>
          </a:p>
          <a:p>
            <a:endParaRPr lang="en-GB" dirty="0"/>
          </a:p>
          <a:p>
            <a:r>
              <a:rPr lang="en-GB" dirty="0"/>
              <a:t>If we ignore wellbeing and treat staff as paid machines to deliver without due regard for their wellbeing we put a time limit on the sustainability of what we as school leaders want to do with the school and the progress we want to make.</a:t>
            </a:r>
          </a:p>
          <a:p>
            <a:endParaRPr lang="en-GB" dirty="0"/>
          </a:p>
          <a:p>
            <a:r>
              <a:rPr lang="en-GB" dirty="0"/>
              <a:t>Critically as school leaders we also need to see ourselves as fallible and be prepared to fit our wellbeing oxygen mask before we attempt to support others with theirs.</a:t>
            </a:r>
          </a:p>
          <a:p>
            <a:endParaRPr lang="en-GB" dirty="0"/>
          </a:p>
          <a:p>
            <a:r>
              <a:rPr lang="en-GB" dirty="0"/>
              <a:t>What conversations are you having with your chair about your wellbeing? They have a duty of care over you as you have over your staff.</a:t>
            </a:r>
          </a:p>
        </p:txBody>
      </p:sp>
    </p:spTree>
    <p:extLst>
      <p:ext uri="{BB962C8B-B14F-4D97-AF65-F5344CB8AC3E}">
        <p14:creationId xmlns:p14="http://schemas.microsoft.com/office/powerpoint/2010/main" val="2251443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9AC09-4231-4EEC-8436-14B1D8F2CCBA}"/>
              </a:ext>
            </a:extLst>
          </p:cNvPr>
          <p:cNvSpPr>
            <a:spLocks noGrp="1"/>
          </p:cNvSpPr>
          <p:nvPr>
            <p:ph type="title"/>
          </p:nvPr>
        </p:nvSpPr>
        <p:spPr>
          <a:xfrm>
            <a:off x="682388" y="-401683"/>
            <a:ext cx="11297318" cy="1183566"/>
          </a:xfrm>
        </p:spPr>
        <p:txBody>
          <a:bodyPr/>
          <a:lstStyle/>
          <a:p>
            <a:r>
              <a:rPr lang="en-GB" dirty="0" err="1"/>
              <a:t>Covid</a:t>
            </a:r>
            <a:r>
              <a:rPr lang="en-GB" dirty="0"/>
              <a:t> 19 – Wellbeing implications for staff and pupils</a:t>
            </a:r>
          </a:p>
        </p:txBody>
      </p:sp>
      <p:sp>
        <p:nvSpPr>
          <p:cNvPr id="3" name="Slide Number Placeholder 2">
            <a:extLst>
              <a:ext uri="{FF2B5EF4-FFF2-40B4-BE49-F238E27FC236}">
                <a16:creationId xmlns:a16="http://schemas.microsoft.com/office/drawing/2014/main" id="{CAB33ED4-F72D-4D78-844B-7F9E178F311B}"/>
              </a:ext>
            </a:extLst>
          </p:cNvPr>
          <p:cNvSpPr>
            <a:spLocks noGrp="1"/>
          </p:cNvSpPr>
          <p:nvPr>
            <p:ph type="sldNum" sz="quarter" idx="12"/>
          </p:nvPr>
        </p:nvSpPr>
        <p:spPr/>
        <p:txBody>
          <a:bodyPr/>
          <a:lstStyle/>
          <a:p>
            <a:fld id="{9CD8D479-8942-46E8-A226-A4E01F7A105C}" type="slidenum">
              <a:rPr lang="en-GB" smtClean="0"/>
              <a:t>24</a:t>
            </a:fld>
            <a:endParaRPr lang="en-GB" dirty="0"/>
          </a:p>
        </p:txBody>
      </p:sp>
      <p:sp>
        <p:nvSpPr>
          <p:cNvPr id="4" name="Date Placeholder 3">
            <a:extLst>
              <a:ext uri="{FF2B5EF4-FFF2-40B4-BE49-F238E27FC236}">
                <a16:creationId xmlns:a16="http://schemas.microsoft.com/office/drawing/2014/main" id="{2238CA32-7A60-407A-9206-333DF86C09AC}"/>
              </a:ext>
            </a:extLst>
          </p:cNvPr>
          <p:cNvSpPr>
            <a:spLocks noGrp="1"/>
          </p:cNvSpPr>
          <p:nvPr>
            <p:ph type="dt" sz="half" idx="10"/>
          </p:nvPr>
        </p:nvSpPr>
        <p:spPr/>
        <p:txBody>
          <a:bodyPr/>
          <a:lstStyle/>
          <a:p>
            <a:fld id="{9386AC23-C97B-41FB-9B89-C7FE0FB631CA}" type="datetime1">
              <a:rPr lang="en-US" smtClean="0"/>
              <a:pPr/>
              <a:t>5/24/2020</a:t>
            </a:fld>
            <a:endParaRPr lang="en-US" dirty="0"/>
          </a:p>
        </p:txBody>
      </p:sp>
      <p:sp>
        <p:nvSpPr>
          <p:cNvPr id="5" name="Footer Placeholder 4">
            <a:extLst>
              <a:ext uri="{FF2B5EF4-FFF2-40B4-BE49-F238E27FC236}">
                <a16:creationId xmlns:a16="http://schemas.microsoft.com/office/drawing/2014/main" id="{36956392-06F8-49A0-8653-8DBFCAE659A0}"/>
              </a:ext>
            </a:extLst>
          </p:cNvPr>
          <p:cNvSpPr>
            <a:spLocks noGrp="1"/>
          </p:cNvSpPr>
          <p:nvPr>
            <p:ph type="ftr" sz="quarter" idx="11"/>
          </p:nvPr>
        </p:nvSpPr>
        <p:spPr/>
        <p:txBody>
          <a:bodyPr/>
          <a:lstStyle/>
          <a:p>
            <a:r>
              <a:rPr lang="en-US"/>
              <a:t>Add a footer</a:t>
            </a:r>
            <a:endParaRPr lang="en-US" dirty="0"/>
          </a:p>
        </p:txBody>
      </p:sp>
      <p:sp>
        <p:nvSpPr>
          <p:cNvPr id="7" name="TextBox 6">
            <a:extLst>
              <a:ext uri="{FF2B5EF4-FFF2-40B4-BE49-F238E27FC236}">
                <a16:creationId xmlns:a16="http://schemas.microsoft.com/office/drawing/2014/main" id="{C82BBF5F-C408-4AF0-9632-94D8837ACD6F}"/>
              </a:ext>
            </a:extLst>
          </p:cNvPr>
          <p:cNvSpPr txBox="1"/>
          <p:nvPr/>
        </p:nvSpPr>
        <p:spPr>
          <a:xfrm>
            <a:off x="682388" y="1116281"/>
            <a:ext cx="10399594" cy="5355312"/>
          </a:xfrm>
          <a:prstGeom prst="rect">
            <a:avLst/>
          </a:prstGeom>
          <a:noFill/>
        </p:spPr>
        <p:txBody>
          <a:bodyPr wrap="square" rtlCol="0">
            <a:spAutoFit/>
          </a:bodyPr>
          <a:lstStyle/>
          <a:p>
            <a:pPr marL="285750" indent="-285750">
              <a:buFont typeface="Arial" panose="020B0604020202020204" pitchFamily="34" charset="0"/>
              <a:buChar char="•"/>
            </a:pPr>
            <a:r>
              <a:rPr lang="en-GB" dirty="0"/>
              <a:t>Implications for staff from impact of </a:t>
            </a:r>
            <a:r>
              <a:rPr lang="en-GB" dirty="0" err="1"/>
              <a:t>Covid</a:t>
            </a:r>
            <a:r>
              <a:rPr lang="en-GB" dirty="0"/>
              <a:t> and lockdown on personal lives, illness worry and bereavement.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Huge anxieties created from conflicting government and scientific advice.</a:t>
            </a:r>
          </a:p>
          <a:p>
            <a:endParaRPr lang="en-GB" dirty="0"/>
          </a:p>
          <a:p>
            <a:pPr marL="285750" indent="-285750">
              <a:buFont typeface="Arial" panose="020B0604020202020204" pitchFamily="34" charset="0"/>
              <a:buChar char="•"/>
            </a:pPr>
            <a:r>
              <a:rPr lang="en-GB" dirty="0"/>
              <a:t>Concern over family members shielding, impact of children as asymptomatic carriers.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Concern over management of all children in “bubbles” and seeing all children. Fitting all in with 2m distancing.</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Concern over all children back by end of summer term!</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Concern over September.</a:t>
            </a:r>
          </a:p>
          <a:p>
            <a:pPr marL="285750" indent="-285750">
              <a:buFont typeface="Arial" panose="020B0604020202020204" pitchFamily="34" charset="0"/>
              <a:buChar char="•"/>
            </a:pPr>
            <a:endParaRPr lang="en-GB" dirty="0"/>
          </a:p>
          <a:p>
            <a:r>
              <a:rPr lang="en-GB" dirty="0"/>
              <a:t>Key points of advice:</a:t>
            </a:r>
          </a:p>
          <a:p>
            <a:pPr marL="285750" indent="-285750">
              <a:buFontTx/>
              <a:buChar char="-"/>
            </a:pPr>
            <a:r>
              <a:rPr lang="en-GB" dirty="0"/>
              <a:t>Legislation trumps guidance … only admit increased numbers if you can meet obligations to health and safety of all (Health and Safety at Work Act 1974)</a:t>
            </a:r>
          </a:p>
          <a:p>
            <a:pPr marL="285750" indent="-285750">
              <a:buFontTx/>
              <a:buChar char="-"/>
            </a:pPr>
            <a:r>
              <a:rPr lang="en-GB" dirty="0"/>
              <a:t>Step by step process. Forget September for now. Support staff in front of you and deal with what is immediate. Plan, support staff with empathy and take baby steps in getting children back.</a:t>
            </a:r>
          </a:p>
        </p:txBody>
      </p:sp>
    </p:spTree>
    <p:extLst>
      <p:ext uri="{BB962C8B-B14F-4D97-AF65-F5344CB8AC3E}">
        <p14:creationId xmlns:p14="http://schemas.microsoft.com/office/powerpoint/2010/main" val="3801126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5098-C5B6-4DB5-ACED-06A667E38E5A}"/>
              </a:ext>
            </a:extLst>
          </p:cNvPr>
          <p:cNvSpPr>
            <a:spLocks noGrp="1"/>
          </p:cNvSpPr>
          <p:nvPr>
            <p:ph type="title"/>
          </p:nvPr>
        </p:nvSpPr>
        <p:spPr>
          <a:xfrm>
            <a:off x="1232606" y="3906392"/>
            <a:ext cx="9371949" cy="1183566"/>
          </a:xfrm>
        </p:spPr>
        <p:txBody>
          <a:bodyPr>
            <a:normAutofit fontScale="90000"/>
          </a:bodyPr>
          <a:lstStyle/>
          <a:p>
            <a:r>
              <a:rPr lang="en-GB" dirty="0"/>
              <a:t>Contact details: </a:t>
            </a:r>
            <a:br>
              <a:rPr lang="en-GB" dirty="0"/>
            </a:br>
            <a:br>
              <a:rPr lang="en-GB" dirty="0"/>
            </a:br>
            <a:r>
              <a:rPr lang="en-GB" dirty="0">
                <a:hlinkClick r:id="rId2"/>
              </a:rPr>
              <a:t>andy.mellor@uk-sas.co.uk</a:t>
            </a:r>
            <a:br>
              <a:rPr lang="en-GB" dirty="0"/>
            </a:br>
            <a:br>
              <a:rPr lang="en-GB" dirty="0"/>
            </a:br>
            <a:r>
              <a:rPr lang="en-GB" dirty="0"/>
              <a:t>@andymellor64</a:t>
            </a:r>
            <a:br>
              <a:rPr lang="en-GB" dirty="0"/>
            </a:br>
            <a:br>
              <a:rPr lang="en-GB" dirty="0"/>
            </a:br>
            <a:r>
              <a:rPr lang="en-GB" dirty="0"/>
              <a:t>07593818691</a:t>
            </a:r>
            <a:br>
              <a:rPr lang="en-GB" dirty="0"/>
            </a:br>
            <a:endParaRPr lang="en-GB" dirty="0"/>
          </a:p>
        </p:txBody>
      </p:sp>
      <p:sp>
        <p:nvSpPr>
          <p:cNvPr id="3" name="Slide Number Placeholder 2">
            <a:extLst>
              <a:ext uri="{FF2B5EF4-FFF2-40B4-BE49-F238E27FC236}">
                <a16:creationId xmlns:a16="http://schemas.microsoft.com/office/drawing/2014/main" id="{D470903A-F655-47AA-AD1F-F67A248F7403}"/>
              </a:ext>
            </a:extLst>
          </p:cNvPr>
          <p:cNvSpPr>
            <a:spLocks noGrp="1"/>
          </p:cNvSpPr>
          <p:nvPr>
            <p:ph type="sldNum" sz="quarter" idx="12"/>
          </p:nvPr>
        </p:nvSpPr>
        <p:spPr/>
        <p:txBody>
          <a:bodyPr/>
          <a:lstStyle/>
          <a:p>
            <a:fld id="{9CD8D479-8942-46E8-A226-A4E01F7A105C}" type="slidenum">
              <a:rPr lang="en-GB" smtClean="0"/>
              <a:t>25</a:t>
            </a:fld>
            <a:endParaRPr lang="en-GB" dirty="0"/>
          </a:p>
        </p:txBody>
      </p:sp>
      <p:sp>
        <p:nvSpPr>
          <p:cNvPr id="4" name="Date Placeholder 3">
            <a:extLst>
              <a:ext uri="{FF2B5EF4-FFF2-40B4-BE49-F238E27FC236}">
                <a16:creationId xmlns:a16="http://schemas.microsoft.com/office/drawing/2014/main" id="{6E43976A-E10E-45A5-AFDB-1059F0641DA0}"/>
              </a:ext>
            </a:extLst>
          </p:cNvPr>
          <p:cNvSpPr>
            <a:spLocks noGrp="1"/>
          </p:cNvSpPr>
          <p:nvPr>
            <p:ph type="dt" sz="half" idx="10"/>
          </p:nvPr>
        </p:nvSpPr>
        <p:spPr/>
        <p:txBody>
          <a:bodyPr/>
          <a:lstStyle/>
          <a:p>
            <a:fld id="{9386AC23-C97B-41FB-9B89-C7FE0FB631CA}" type="datetime1">
              <a:rPr lang="en-US" smtClean="0"/>
              <a:pPr/>
              <a:t>5/15/2020</a:t>
            </a:fld>
            <a:endParaRPr lang="en-US" dirty="0"/>
          </a:p>
        </p:txBody>
      </p:sp>
      <p:sp>
        <p:nvSpPr>
          <p:cNvPr id="5" name="Footer Placeholder 4">
            <a:extLst>
              <a:ext uri="{FF2B5EF4-FFF2-40B4-BE49-F238E27FC236}">
                <a16:creationId xmlns:a16="http://schemas.microsoft.com/office/drawing/2014/main" id="{278D1CF2-8B0A-41D2-956D-D88E81DC1032}"/>
              </a:ext>
            </a:extLst>
          </p:cNvPr>
          <p:cNvSpPr>
            <a:spLocks noGrp="1"/>
          </p:cNvSpPr>
          <p:nvPr>
            <p:ph type="ftr" sz="quarter" idx="11"/>
          </p:nvPr>
        </p:nvSpPr>
        <p:spPr/>
        <p:txBody>
          <a:bodyPr/>
          <a:lstStyle/>
          <a:p>
            <a:r>
              <a:rPr lang="en-US"/>
              <a:t>Add a footer</a:t>
            </a:r>
            <a:endParaRPr lang="en-US" dirty="0"/>
          </a:p>
        </p:txBody>
      </p:sp>
    </p:spTree>
    <p:extLst>
      <p:ext uri="{BB962C8B-B14F-4D97-AF65-F5344CB8AC3E}">
        <p14:creationId xmlns:p14="http://schemas.microsoft.com/office/powerpoint/2010/main" val="118144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 ecology education photo presentation.potx" id="{C2041BFC-79DD-469A-9C9C-CE3A45FF64F3}" vid="{F6D325B2-35D9-40C5-B4CD-C0A8483D5659}"/>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Nature ecology education photo presentation</Template>
  <TotalTime>23221</TotalTime>
  <Words>3445</Words>
  <Application>Microsoft Office PowerPoint</Application>
  <PresentationFormat>Widescreen</PresentationFormat>
  <Paragraphs>405</Paragraphs>
  <Slides>25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Corbel</vt:lpstr>
      <vt:lpstr>Symbol</vt:lpstr>
      <vt:lpstr>Times New Roman</vt:lpstr>
      <vt:lpstr>Ecology 16x9</vt:lpstr>
      <vt:lpstr>Walking the walk…..  Creating a Whole School Wellbeing Culture</vt:lpstr>
      <vt:lpstr>PowerPoint Presentation</vt:lpstr>
      <vt:lpstr>Why is a wellbeing focused school important?</vt:lpstr>
      <vt:lpstr>PowerPoint Presentation</vt:lpstr>
      <vt:lpstr>PowerPoint Presentation</vt:lpstr>
      <vt:lpstr>My biggest learning as a headteacher….</vt:lpstr>
      <vt:lpstr>Two ears and one tongue!  The art of listening and value.</vt:lpstr>
      <vt:lpstr>Ethos is central to wellbeing…  The how and why we do things around here.</vt:lpstr>
      <vt:lpstr>PowerPoint Presentation</vt:lpstr>
      <vt:lpstr>Wellbeing? What would you do here?</vt:lpstr>
      <vt:lpstr>Relationships and respect – wellbeing audit</vt:lpstr>
      <vt:lpstr>Work hard, play hard… supporting wellbeing whilst achieving goals </vt:lpstr>
      <vt:lpstr>Managing the stress </vt:lpstr>
      <vt:lpstr>How do you manage stress and help staff to do the same?</vt:lpstr>
      <vt:lpstr>PowerPoint Presentation</vt:lpstr>
      <vt:lpstr>Just three things….</vt:lpstr>
      <vt:lpstr>Risk taking – supporting innovation and wellbeing…</vt:lpstr>
      <vt:lpstr>Impact and workload – stripping out the soul destroying!</vt:lpstr>
      <vt:lpstr>So what changes can you make to strip out workload and create a better life for your staff?</vt:lpstr>
      <vt:lpstr>Making decisions about wellbeing…Cost v value</vt:lpstr>
      <vt:lpstr>Investing in staff…</vt:lpstr>
      <vt:lpstr>PowerPoint Presentation</vt:lpstr>
      <vt:lpstr>Conclusion and summary…</vt:lpstr>
      <vt:lpstr>Covid 19 – Wellbeing implications for staff and pupils</vt:lpstr>
      <vt:lpstr>Contact details:   andy.mellor@uk-sas.co.uk  @andymellor64  07593818691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Whole School Wellbeing Culture</dc:title>
  <dc:creator>Andy Mellor</dc:creator>
  <cp:lastModifiedBy>Andy Mellor</cp:lastModifiedBy>
  <cp:revision>56</cp:revision>
  <dcterms:created xsi:type="dcterms:W3CDTF">2020-02-17T16:40:26Z</dcterms:created>
  <dcterms:modified xsi:type="dcterms:W3CDTF">2020-05-24T11:44:55Z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